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7" r:id="rId2"/>
    <p:sldId id="258" r:id="rId3"/>
    <p:sldId id="263" r:id="rId4"/>
    <p:sldId id="270" r:id="rId5"/>
    <p:sldId id="264" r:id="rId6"/>
    <p:sldId id="269" r:id="rId7"/>
    <p:sldId id="292" r:id="rId8"/>
    <p:sldId id="291" r:id="rId9"/>
    <p:sldId id="293" r:id="rId10"/>
    <p:sldId id="267" r:id="rId11"/>
    <p:sldId id="294" r:id="rId12"/>
    <p:sldId id="295" r:id="rId13"/>
    <p:sldId id="296" r:id="rId14"/>
    <p:sldId id="298" r:id="rId15"/>
    <p:sldId id="299" r:id="rId16"/>
    <p:sldId id="271" r:id="rId17"/>
    <p:sldId id="297" r:id="rId18"/>
    <p:sldId id="272" r:id="rId19"/>
    <p:sldId id="304" r:id="rId20"/>
    <p:sldId id="301" r:id="rId21"/>
    <p:sldId id="300" r:id="rId22"/>
    <p:sldId id="305" r:id="rId23"/>
    <p:sldId id="302" r:id="rId24"/>
    <p:sldId id="307" r:id="rId25"/>
    <p:sldId id="306" r:id="rId26"/>
    <p:sldId id="308" r:id="rId27"/>
    <p:sldId id="303" r:id="rId28"/>
    <p:sldId id="309" r:id="rId29"/>
    <p:sldId id="265" r:id="rId30"/>
    <p:sldId id="310" r:id="rId31"/>
    <p:sldId id="311" r:id="rId32"/>
    <p:sldId id="266"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64507" autoAdjust="0"/>
  </p:normalViewPr>
  <p:slideViewPr>
    <p:cSldViewPr snapToGrid="0">
      <p:cViewPr varScale="1">
        <p:scale>
          <a:sx n="43" d="100"/>
          <a:sy n="43" d="100"/>
        </p:scale>
        <p:origin x="1576" y="40"/>
      </p:cViewPr>
      <p:guideLst/>
    </p:cSldViewPr>
  </p:slideViewPr>
  <p:notesTextViewPr>
    <p:cViewPr>
      <p:scale>
        <a:sx n="1" d="1"/>
        <a:sy n="1" d="1"/>
      </p:scale>
      <p:origin x="0" y="0"/>
    </p:cViewPr>
  </p:notesTextViewPr>
  <p:sorterViewPr>
    <p:cViewPr>
      <p:scale>
        <a:sx n="100" d="100"/>
        <a:sy n="100" d="100"/>
      </p:scale>
      <p:origin x="0" y="-81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9E355C-1CEB-488F-9603-2530AFF3AD46}" type="datetimeFigureOut">
              <a:rPr lang="en-GB" smtClean="0"/>
              <a:t>08/03/2021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737C5B-FEC3-495B-8779-01850281E7D4}" type="slidenum">
              <a:rPr lang="en-GB" smtClean="0"/>
              <a:t>‹#›</a:t>
            </a:fld>
            <a:endParaRPr lang="en-GB"/>
          </a:p>
        </p:txBody>
      </p:sp>
    </p:spTree>
    <p:extLst>
      <p:ext uri="{BB962C8B-B14F-4D97-AF65-F5344CB8AC3E}">
        <p14:creationId xmlns:p14="http://schemas.microsoft.com/office/powerpoint/2010/main" val="39176534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CA69FB0-FACA-4FEB-BCEB-4D285D820F06}" type="slidenum">
              <a:rPr lang="en-US" altLang="en-US" smtClean="0"/>
              <a:pPr>
                <a:spcBef>
                  <a:spcPct val="0"/>
                </a:spcBef>
              </a:pPr>
              <a:t>1</a:t>
            </a:fld>
            <a:endParaRPr lang="en-US" altLang="en-US"/>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9798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br>
              <a:rPr lang="en-AU" dirty="0"/>
            </a:br>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11</a:t>
            </a:fld>
            <a:endParaRPr lang="en-GB"/>
          </a:p>
        </p:txBody>
      </p:sp>
    </p:spTree>
    <p:extLst>
      <p:ext uri="{BB962C8B-B14F-4D97-AF65-F5344CB8AC3E}">
        <p14:creationId xmlns:p14="http://schemas.microsoft.com/office/powerpoint/2010/main" val="12017886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br>
              <a:rPr lang="en-AU" dirty="0"/>
            </a:br>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12</a:t>
            </a:fld>
            <a:endParaRPr lang="en-GB"/>
          </a:p>
        </p:txBody>
      </p:sp>
    </p:spTree>
    <p:extLst>
      <p:ext uri="{BB962C8B-B14F-4D97-AF65-F5344CB8AC3E}">
        <p14:creationId xmlns:p14="http://schemas.microsoft.com/office/powerpoint/2010/main" val="20868138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br>
              <a:rPr lang="en-AU" dirty="0"/>
            </a:br>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13</a:t>
            </a:fld>
            <a:endParaRPr lang="en-GB"/>
          </a:p>
        </p:txBody>
      </p:sp>
    </p:spTree>
    <p:extLst>
      <p:ext uri="{BB962C8B-B14F-4D97-AF65-F5344CB8AC3E}">
        <p14:creationId xmlns:p14="http://schemas.microsoft.com/office/powerpoint/2010/main" val="36234542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14</a:t>
            </a:fld>
            <a:endParaRPr lang="en-GB"/>
          </a:p>
        </p:txBody>
      </p:sp>
    </p:spTree>
    <p:extLst>
      <p:ext uri="{BB962C8B-B14F-4D97-AF65-F5344CB8AC3E}">
        <p14:creationId xmlns:p14="http://schemas.microsoft.com/office/powerpoint/2010/main" val="34447099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15</a:t>
            </a:fld>
            <a:endParaRPr lang="en-GB"/>
          </a:p>
        </p:txBody>
      </p:sp>
    </p:spTree>
    <p:extLst>
      <p:ext uri="{BB962C8B-B14F-4D97-AF65-F5344CB8AC3E}">
        <p14:creationId xmlns:p14="http://schemas.microsoft.com/office/powerpoint/2010/main" val="41847826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16</a:t>
            </a:fld>
            <a:endParaRPr lang="en-GB"/>
          </a:p>
        </p:txBody>
      </p:sp>
    </p:spTree>
    <p:extLst>
      <p:ext uri="{BB962C8B-B14F-4D97-AF65-F5344CB8AC3E}">
        <p14:creationId xmlns:p14="http://schemas.microsoft.com/office/powerpoint/2010/main" val="35804132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br>
              <a:rPr lang="en-AU" dirty="0"/>
            </a:br>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17</a:t>
            </a:fld>
            <a:endParaRPr lang="en-GB"/>
          </a:p>
        </p:txBody>
      </p:sp>
    </p:spTree>
    <p:extLst>
      <p:ext uri="{BB962C8B-B14F-4D97-AF65-F5344CB8AC3E}">
        <p14:creationId xmlns:p14="http://schemas.microsoft.com/office/powerpoint/2010/main" val="20899982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18</a:t>
            </a:fld>
            <a:endParaRPr lang="en-GB"/>
          </a:p>
        </p:txBody>
      </p:sp>
    </p:spTree>
    <p:extLst>
      <p:ext uri="{BB962C8B-B14F-4D97-AF65-F5344CB8AC3E}">
        <p14:creationId xmlns:p14="http://schemas.microsoft.com/office/powerpoint/2010/main" val="19424518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19</a:t>
            </a:fld>
            <a:endParaRPr lang="en-GB"/>
          </a:p>
        </p:txBody>
      </p:sp>
    </p:spTree>
    <p:extLst>
      <p:ext uri="{BB962C8B-B14F-4D97-AF65-F5344CB8AC3E}">
        <p14:creationId xmlns:p14="http://schemas.microsoft.com/office/powerpoint/2010/main" val="25554046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20</a:t>
            </a:fld>
            <a:endParaRPr lang="en-GB"/>
          </a:p>
        </p:txBody>
      </p:sp>
    </p:spTree>
    <p:extLst>
      <p:ext uri="{BB962C8B-B14F-4D97-AF65-F5344CB8AC3E}">
        <p14:creationId xmlns:p14="http://schemas.microsoft.com/office/powerpoint/2010/main" val="17839035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In recent years some new destinations such as Brazil, Russia, India, China and South Africa have emerged (Weaver and Lawton, 2014), challenging the dominance of the traditional generating and receiving countries. </a:t>
            </a:r>
          </a:p>
          <a:p>
            <a:r>
              <a:rPr lang="en-AU" dirty="0"/>
              <a:t>However, the majority of travel is still undertaken by tourists from traditional tourism generating regions of Europe, North America and parts of South East Asia (Sharpley, 2018: 50).</a:t>
            </a:r>
          </a:p>
          <a:p>
            <a:endParaRPr lang="en-AU" dirty="0"/>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3</a:t>
            </a:fld>
            <a:endParaRPr lang="en-GB"/>
          </a:p>
        </p:txBody>
      </p:sp>
    </p:spTree>
    <p:extLst>
      <p:ext uri="{BB962C8B-B14F-4D97-AF65-F5344CB8AC3E}">
        <p14:creationId xmlns:p14="http://schemas.microsoft.com/office/powerpoint/2010/main" val="31315655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21</a:t>
            </a:fld>
            <a:endParaRPr lang="en-GB"/>
          </a:p>
        </p:txBody>
      </p:sp>
    </p:spTree>
    <p:extLst>
      <p:ext uri="{BB962C8B-B14F-4D97-AF65-F5344CB8AC3E}">
        <p14:creationId xmlns:p14="http://schemas.microsoft.com/office/powerpoint/2010/main" val="37915983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22</a:t>
            </a:fld>
            <a:endParaRPr lang="en-GB"/>
          </a:p>
        </p:txBody>
      </p:sp>
    </p:spTree>
    <p:extLst>
      <p:ext uri="{BB962C8B-B14F-4D97-AF65-F5344CB8AC3E}">
        <p14:creationId xmlns:p14="http://schemas.microsoft.com/office/powerpoint/2010/main" val="15611265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23</a:t>
            </a:fld>
            <a:endParaRPr lang="en-GB"/>
          </a:p>
        </p:txBody>
      </p:sp>
    </p:spTree>
    <p:extLst>
      <p:ext uri="{BB962C8B-B14F-4D97-AF65-F5344CB8AC3E}">
        <p14:creationId xmlns:p14="http://schemas.microsoft.com/office/powerpoint/2010/main" val="19087710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a:p>
            <a:endParaRPr lang="en-AU" dirty="0"/>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24</a:t>
            </a:fld>
            <a:endParaRPr lang="en-GB"/>
          </a:p>
        </p:txBody>
      </p:sp>
    </p:spTree>
    <p:extLst>
      <p:ext uri="{BB962C8B-B14F-4D97-AF65-F5344CB8AC3E}">
        <p14:creationId xmlns:p14="http://schemas.microsoft.com/office/powerpoint/2010/main" val="876375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25</a:t>
            </a:fld>
            <a:endParaRPr lang="en-GB"/>
          </a:p>
        </p:txBody>
      </p:sp>
    </p:spTree>
    <p:extLst>
      <p:ext uri="{BB962C8B-B14F-4D97-AF65-F5344CB8AC3E}">
        <p14:creationId xmlns:p14="http://schemas.microsoft.com/office/powerpoint/2010/main" val="35928857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26</a:t>
            </a:fld>
            <a:endParaRPr lang="en-GB"/>
          </a:p>
        </p:txBody>
      </p:sp>
    </p:spTree>
    <p:extLst>
      <p:ext uri="{BB962C8B-B14F-4D97-AF65-F5344CB8AC3E}">
        <p14:creationId xmlns:p14="http://schemas.microsoft.com/office/powerpoint/2010/main" val="279350576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br>
              <a:rPr lang="en-AU" dirty="0"/>
            </a:br>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27</a:t>
            </a:fld>
            <a:endParaRPr lang="en-GB"/>
          </a:p>
        </p:txBody>
      </p:sp>
    </p:spTree>
    <p:extLst>
      <p:ext uri="{BB962C8B-B14F-4D97-AF65-F5344CB8AC3E}">
        <p14:creationId xmlns:p14="http://schemas.microsoft.com/office/powerpoint/2010/main" val="5101188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br>
              <a:rPr lang="en-AU" dirty="0"/>
            </a:br>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28</a:t>
            </a:fld>
            <a:endParaRPr lang="en-GB"/>
          </a:p>
        </p:txBody>
      </p:sp>
    </p:spTree>
    <p:extLst>
      <p:ext uri="{BB962C8B-B14F-4D97-AF65-F5344CB8AC3E}">
        <p14:creationId xmlns:p14="http://schemas.microsoft.com/office/powerpoint/2010/main" val="24566695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AU" sz="1200" b="1" i="0" u="none" strike="noStrike" kern="1200" dirty="0">
                <a:solidFill>
                  <a:schemeClr val="tx1"/>
                </a:solidFill>
                <a:effectLst/>
                <a:latin typeface="+mn-lt"/>
                <a:ea typeface="+mn-ea"/>
                <a:cs typeface="+mn-cs"/>
              </a:rPr>
              <a:t>Summary</a:t>
            </a:r>
            <a:endParaRPr lang="en-AU" b="1" dirty="0">
              <a:effectLst/>
            </a:endParaRPr>
          </a:p>
          <a:p>
            <a:br>
              <a:rPr lang="en-AU" dirty="0"/>
            </a:br>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29</a:t>
            </a:fld>
            <a:endParaRPr lang="en-GB"/>
          </a:p>
        </p:txBody>
      </p:sp>
    </p:spTree>
    <p:extLst>
      <p:ext uri="{BB962C8B-B14F-4D97-AF65-F5344CB8AC3E}">
        <p14:creationId xmlns:p14="http://schemas.microsoft.com/office/powerpoint/2010/main" val="404266687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AU" sz="1200" b="1" i="0" u="none" strike="noStrike" kern="1200" dirty="0">
                <a:solidFill>
                  <a:schemeClr val="tx1"/>
                </a:solidFill>
                <a:effectLst/>
                <a:latin typeface="+mn-lt"/>
                <a:ea typeface="+mn-ea"/>
                <a:cs typeface="+mn-cs"/>
              </a:rPr>
              <a:t>Summary</a:t>
            </a:r>
            <a:endParaRPr lang="en-AU" b="1" dirty="0">
              <a:effectLst/>
            </a:endParaRPr>
          </a:p>
          <a:p>
            <a:br>
              <a:rPr lang="en-AU" dirty="0"/>
            </a:br>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30</a:t>
            </a:fld>
            <a:endParaRPr lang="en-GB"/>
          </a:p>
        </p:txBody>
      </p:sp>
    </p:spTree>
    <p:extLst>
      <p:ext uri="{BB962C8B-B14F-4D97-AF65-F5344CB8AC3E}">
        <p14:creationId xmlns:p14="http://schemas.microsoft.com/office/powerpoint/2010/main" val="6653017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4</a:t>
            </a:fld>
            <a:endParaRPr lang="en-GB"/>
          </a:p>
        </p:txBody>
      </p:sp>
    </p:spTree>
    <p:extLst>
      <p:ext uri="{BB962C8B-B14F-4D97-AF65-F5344CB8AC3E}">
        <p14:creationId xmlns:p14="http://schemas.microsoft.com/office/powerpoint/2010/main" val="171243296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AU" sz="1200" b="1" i="0" u="none" strike="noStrike" kern="1200" dirty="0">
                <a:solidFill>
                  <a:schemeClr val="tx1"/>
                </a:solidFill>
                <a:effectLst/>
                <a:latin typeface="+mn-lt"/>
                <a:ea typeface="+mn-ea"/>
                <a:cs typeface="+mn-cs"/>
              </a:rPr>
              <a:t>Summary</a:t>
            </a:r>
            <a:endParaRPr lang="en-AU" b="1" dirty="0">
              <a:effectLst/>
            </a:endParaRPr>
          </a:p>
          <a:p>
            <a:br>
              <a:rPr lang="en-AU" dirty="0"/>
            </a:br>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31</a:t>
            </a:fld>
            <a:endParaRPr lang="en-GB"/>
          </a:p>
        </p:txBody>
      </p:sp>
    </p:spTree>
    <p:extLst>
      <p:ext uri="{BB962C8B-B14F-4D97-AF65-F5344CB8AC3E}">
        <p14:creationId xmlns:p14="http://schemas.microsoft.com/office/powerpoint/2010/main" val="12607793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5</a:t>
            </a:fld>
            <a:endParaRPr lang="en-GB"/>
          </a:p>
        </p:txBody>
      </p:sp>
    </p:spTree>
    <p:extLst>
      <p:ext uri="{BB962C8B-B14F-4D97-AF65-F5344CB8AC3E}">
        <p14:creationId xmlns:p14="http://schemas.microsoft.com/office/powerpoint/2010/main" val="602718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6</a:t>
            </a:fld>
            <a:endParaRPr lang="en-GB"/>
          </a:p>
        </p:txBody>
      </p:sp>
    </p:spTree>
    <p:extLst>
      <p:ext uri="{BB962C8B-B14F-4D97-AF65-F5344CB8AC3E}">
        <p14:creationId xmlns:p14="http://schemas.microsoft.com/office/powerpoint/2010/main" val="841148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7</a:t>
            </a:fld>
            <a:endParaRPr lang="en-GB"/>
          </a:p>
        </p:txBody>
      </p:sp>
    </p:spTree>
    <p:extLst>
      <p:ext uri="{BB962C8B-B14F-4D97-AF65-F5344CB8AC3E}">
        <p14:creationId xmlns:p14="http://schemas.microsoft.com/office/powerpoint/2010/main" val="408134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8</a:t>
            </a:fld>
            <a:endParaRPr lang="en-GB"/>
          </a:p>
        </p:txBody>
      </p:sp>
    </p:spTree>
    <p:extLst>
      <p:ext uri="{BB962C8B-B14F-4D97-AF65-F5344CB8AC3E}">
        <p14:creationId xmlns:p14="http://schemas.microsoft.com/office/powerpoint/2010/main" val="8275029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9</a:t>
            </a:fld>
            <a:endParaRPr lang="en-GB"/>
          </a:p>
        </p:txBody>
      </p:sp>
    </p:spTree>
    <p:extLst>
      <p:ext uri="{BB962C8B-B14F-4D97-AF65-F5344CB8AC3E}">
        <p14:creationId xmlns:p14="http://schemas.microsoft.com/office/powerpoint/2010/main" val="6466561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10</a:t>
            </a:fld>
            <a:endParaRPr lang="en-GB"/>
          </a:p>
        </p:txBody>
      </p:sp>
    </p:spTree>
    <p:extLst>
      <p:ext uri="{BB962C8B-B14F-4D97-AF65-F5344CB8AC3E}">
        <p14:creationId xmlns:p14="http://schemas.microsoft.com/office/powerpoint/2010/main" val="42429693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28882" y="-11112"/>
            <a:ext cx="1663118" cy="1319407"/>
          </a:xfrm>
          <a:prstGeom prst="rect">
            <a:avLst/>
          </a:prstGeom>
        </p:spPr>
      </p:pic>
    </p:spTree>
    <p:extLst>
      <p:ext uri="{BB962C8B-B14F-4D97-AF65-F5344CB8AC3E}">
        <p14:creationId xmlns:p14="http://schemas.microsoft.com/office/powerpoint/2010/main" val="4126012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3069891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744927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1919520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907232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196676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r>
              <a:rPr lang="en-GB"/>
              <a:t>[book title]  © Goodfellow Publishers 201x</a:t>
            </a:r>
          </a:p>
        </p:txBody>
      </p:sp>
      <p:sp>
        <p:nvSpPr>
          <p:cNvPr id="9" name="Slide Number Placeholder 8"/>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3049969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r>
              <a:rPr lang="en-GB"/>
              <a:t>[book title]  © Goodfellow Publishers 201x</a:t>
            </a:r>
          </a:p>
        </p:txBody>
      </p:sp>
      <p:sp>
        <p:nvSpPr>
          <p:cNvPr id="5" name="Slide Number Placeholder 4"/>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3948953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r>
              <a:rPr lang="en-GB"/>
              <a:t>[book title]  © Goodfellow Publishers 201x</a:t>
            </a:r>
          </a:p>
        </p:txBody>
      </p:sp>
      <p:sp>
        <p:nvSpPr>
          <p:cNvPr id="4" name="Slide Number Placeholder 3"/>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2173141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2592626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2329206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[book title]  © Goodfellow Publishers 201x</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CD3C51-24F8-41B7-8E33-F32A2E6838BA}" type="slidenum">
              <a:rPr lang="en-GB" smtClean="0"/>
              <a:t>‹#›</a:t>
            </a:fld>
            <a:endParaRPr lang="en-GB"/>
          </a:p>
        </p:txBody>
      </p:sp>
    </p:spTree>
    <p:extLst>
      <p:ext uri="{BB962C8B-B14F-4D97-AF65-F5344CB8AC3E}">
        <p14:creationId xmlns:p14="http://schemas.microsoft.com/office/powerpoint/2010/main" val="156323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1676401" y="1989139"/>
            <a:ext cx="8812213"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4000" b="1" dirty="0"/>
              <a:t>Chapter 2: Drivers of Change</a:t>
            </a:r>
          </a:p>
          <a:p>
            <a:pPr algn="ctr" eaLnBrk="1" hangingPunct="1"/>
            <a:endParaRPr lang="en-GB" altLang="en-US" sz="4000" b="1" dirty="0"/>
          </a:p>
          <a:p>
            <a:pPr algn="ctr" eaLnBrk="1" hangingPunct="1"/>
            <a:endParaRPr lang="en-US" altLang="en-US" sz="4000" b="1" dirty="0"/>
          </a:p>
        </p:txBody>
      </p:sp>
      <p:sp>
        <p:nvSpPr>
          <p:cNvPr id="11267" name="Rectangle 4"/>
          <p:cNvSpPr>
            <a:spLocks noChangeArrowheads="1"/>
          </p:cNvSpPr>
          <p:nvPr/>
        </p:nvSpPr>
        <p:spPr bwMode="auto">
          <a:xfrm>
            <a:off x="1524000" y="43934"/>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Tx/>
              <a:buChar char="•"/>
            </a:pPr>
            <a:endParaRPr lang="en-GB" altLang="en-US"/>
          </a:p>
        </p:txBody>
      </p:sp>
      <p:sp>
        <p:nvSpPr>
          <p:cNvPr id="2" name="Footer Placeholder 1"/>
          <p:cNvSpPr>
            <a:spLocks noGrp="1"/>
          </p:cNvSpPr>
          <p:nvPr>
            <p:ph type="ftr" sz="quarter" idx="11"/>
          </p:nvPr>
        </p:nvSpPr>
        <p:spPr>
          <a:xfrm>
            <a:off x="998807" y="6356350"/>
            <a:ext cx="10030264" cy="365125"/>
          </a:xfrm>
        </p:spPr>
        <p:txBody>
          <a:bodyPr/>
          <a:lstStyle/>
          <a:p>
            <a:r>
              <a:rPr lang="en-GB" dirty="0"/>
              <a:t>International Tourism Futures © Clare Lade, Paul Strickland, Elspeth Frew, Paul Willard, Swati Nagpal, Sandra </a:t>
            </a:r>
            <a:r>
              <a:rPr lang="en-GB" dirty="0" err="1"/>
              <a:t>Cherro</a:t>
            </a:r>
            <a:r>
              <a:rPr lang="en-GB" dirty="0"/>
              <a:t> Osorio, Peter Vitartas. </a:t>
            </a:r>
          </a:p>
          <a:p>
            <a:r>
              <a:rPr lang="en-GB" dirty="0"/>
              <a:t>All rights reserved 2020</a:t>
            </a:r>
          </a:p>
        </p:txBody>
      </p:sp>
      <p:pic>
        <p:nvPicPr>
          <p:cNvPr id="5" name="Picture 4" descr="A picture containing colorful&#10;&#10;Description automatically generated">
            <a:extLst>
              <a:ext uri="{FF2B5EF4-FFF2-40B4-BE49-F238E27FC236}">
                <a16:creationId xmlns:a16="http://schemas.microsoft.com/office/drawing/2014/main" id="{120408FB-E65D-41A2-A114-33E23165DC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0" y="15798"/>
            <a:ext cx="1524000" cy="1985287"/>
          </a:xfrm>
          <a:prstGeom prst="rect">
            <a:avLst/>
          </a:prstGeom>
        </p:spPr>
      </p:pic>
      <p:pic>
        <p:nvPicPr>
          <p:cNvPr id="7" name="Picture 6" descr="A picture containing drawing&#10;&#10;Description automatically generated">
            <a:extLst>
              <a:ext uri="{FF2B5EF4-FFF2-40B4-BE49-F238E27FC236}">
                <a16:creationId xmlns:a16="http://schemas.microsoft.com/office/drawing/2014/main" id="{895C6E3B-5AF3-4C1E-9350-EED5E0C636A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504" y="6084016"/>
            <a:ext cx="713496" cy="687013"/>
          </a:xfrm>
          <a:prstGeom prst="rect">
            <a:avLst/>
          </a:prstGeom>
        </p:spPr>
      </p:pic>
      <p:pic>
        <p:nvPicPr>
          <p:cNvPr id="10" name="Picture 9" descr="A picture containing drawing&#10;&#10;Description automatically generated">
            <a:extLst>
              <a:ext uri="{FF2B5EF4-FFF2-40B4-BE49-F238E27FC236}">
                <a16:creationId xmlns:a16="http://schemas.microsoft.com/office/drawing/2014/main" id="{4453021C-AE19-42AD-9A7A-3BCEB6D03D7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430000" y="6084016"/>
            <a:ext cx="713496" cy="687013"/>
          </a:xfrm>
          <a:prstGeom prst="rect">
            <a:avLst/>
          </a:prstGeom>
        </p:spPr>
      </p:pic>
    </p:spTree>
    <p:extLst>
      <p:ext uri="{BB962C8B-B14F-4D97-AF65-F5344CB8AC3E}">
        <p14:creationId xmlns:p14="http://schemas.microsoft.com/office/powerpoint/2010/main" val="3335074199"/>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62209"/>
            <a:ext cx="10515600" cy="715282"/>
          </a:xfrm>
        </p:spPr>
        <p:txBody>
          <a:bodyPr/>
          <a:lstStyle/>
          <a:p>
            <a:r>
              <a:rPr lang="en-AU" b="1" dirty="0">
                <a:latin typeface="+mn-lt"/>
              </a:rPr>
              <a:t>Human nature and future travel</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691243" y="1073717"/>
            <a:ext cx="10836728" cy="5131140"/>
          </a:xfrm>
        </p:spPr>
        <p:txBody>
          <a:bodyPr>
            <a:noAutofit/>
          </a:bodyPr>
          <a:lstStyle/>
          <a:p>
            <a:r>
              <a:rPr lang="en-AU" sz="3200" dirty="0"/>
              <a:t>Humans are ‘animated by a desire for new experience’ (</a:t>
            </a:r>
            <a:r>
              <a:rPr lang="en-AU" sz="3200" dirty="0" err="1"/>
              <a:t>McCannell</a:t>
            </a:r>
            <a:r>
              <a:rPr lang="en-AU" sz="3200" dirty="0"/>
              <a:t>, 2013: xxii). </a:t>
            </a:r>
          </a:p>
          <a:p>
            <a:endParaRPr lang="en-AU" sz="3200" dirty="0"/>
          </a:p>
          <a:p>
            <a:r>
              <a:rPr lang="en-AU" sz="3200" dirty="0"/>
              <a:t>This implies that tourists may be interested in visiting destinations where they can experience:</a:t>
            </a:r>
          </a:p>
          <a:p>
            <a:pPr lvl="1"/>
            <a:r>
              <a:rPr lang="en-AU" sz="2800" dirty="0"/>
              <a:t>the architecture, </a:t>
            </a:r>
          </a:p>
          <a:p>
            <a:pPr lvl="1"/>
            <a:r>
              <a:rPr lang="en-AU" sz="2800" dirty="0"/>
              <a:t>the nightlife, </a:t>
            </a:r>
          </a:p>
          <a:p>
            <a:pPr lvl="1"/>
            <a:r>
              <a:rPr lang="en-AU" sz="2800" dirty="0"/>
              <a:t>food, </a:t>
            </a:r>
          </a:p>
          <a:p>
            <a:pPr lvl="1"/>
            <a:r>
              <a:rPr lang="en-AU" sz="2800" dirty="0"/>
              <a:t>culture and </a:t>
            </a:r>
          </a:p>
          <a:p>
            <a:pPr lvl="1"/>
            <a:r>
              <a:rPr lang="en-AU" sz="2800" dirty="0"/>
              <a:t>the people.</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4689514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62209"/>
            <a:ext cx="10515600" cy="715282"/>
          </a:xfrm>
        </p:spPr>
        <p:txBody>
          <a:bodyPr/>
          <a:lstStyle/>
          <a:p>
            <a:r>
              <a:rPr lang="en-AU" b="1" dirty="0">
                <a:latin typeface="+mn-lt"/>
              </a:rPr>
              <a:t>Human nature and future travel</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691243" y="1073717"/>
            <a:ext cx="10836728" cy="4351338"/>
          </a:xfrm>
        </p:spPr>
        <p:txBody>
          <a:bodyPr>
            <a:noAutofit/>
          </a:bodyPr>
          <a:lstStyle/>
          <a:p>
            <a:r>
              <a:rPr lang="en-AU" sz="3200" dirty="0"/>
              <a:t>Travelling provides an understanding of what life might be about ‘outside the constraints of work and the struggle for survival’ (De </a:t>
            </a:r>
            <a:r>
              <a:rPr lang="en-AU" sz="3200" dirty="0" err="1"/>
              <a:t>Botton</a:t>
            </a:r>
            <a:r>
              <a:rPr lang="en-AU" sz="3200" dirty="0"/>
              <a:t>, 2002: 9)</a:t>
            </a:r>
          </a:p>
          <a:p>
            <a:endParaRPr lang="en-AU" sz="3200" dirty="0"/>
          </a:p>
          <a:p>
            <a:r>
              <a:rPr lang="en-AU" sz="3200" dirty="0"/>
              <a:t>Travel can be associated with the exotic in that ‘the charm of a foreign place arises from the simple idea of novelty and change’ (De </a:t>
            </a:r>
            <a:r>
              <a:rPr lang="en-AU" sz="3200" dirty="0" err="1"/>
              <a:t>Botton</a:t>
            </a:r>
            <a:r>
              <a:rPr lang="en-AU" sz="3200" dirty="0"/>
              <a:t>, 2002: 78).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646365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62209"/>
            <a:ext cx="10515600" cy="715282"/>
          </a:xfrm>
        </p:spPr>
        <p:txBody>
          <a:bodyPr/>
          <a:lstStyle/>
          <a:p>
            <a:r>
              <a:rPr lang="en-AU" b="1" dirty="0">
                <a:latin typeface="+mn-lt"/>
              </a:rPr>
              <a:t>Human nature and future travel</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406429" y="877491"/>
            <a:ext cx="10836728" cy="5478859"/>
          </a:xfrm>
        </p:spPr>
        <p:txBody>
          <a:bodyPr>
            <a:noAutofit/>
          </a:bodyPr>
          <a:lstStyle/>
          <a:p>
            <a:pPr marL="0" indent="0">
              <a:buNone/>
            </a:pPr>
            <a:r>
              <a:rPr lang="en-AU" sz="3200" dirty="0"/>
              <a:t>Tourists of the future are likely to:</a:t>
            </a:r>
          </a:p>
          <a:p>
            <a:r>
              <a:rPr lang="en-AU" sz="3200" dirty="0"/>
              <a:t> travel to experience novelty and change away from their home environment </a:t>
            </a:r>
          </a:p>
          <a:p>
            <a:r>
              <a:rPr lang="en-AU" sz="3200" dirty="0"/>
              <a:t>with particular desires to experience nature and sites of cultural experience. </a:t>
            </a:r>
          </a:p>
          <a:p>
            <a:endParaRPr lang="en-AU" sz="3200" dirty="0"/>
          </a:p>
          <a:p>
            <a:pPr marL="0" indent="0">
              <a:buNone/>
            </a:pPr>
            <a:r>
              <a:rPr lang="en-AU" sz="3200" dirty="0"/>
              <a:t>People will be interested in visiting countries with:</a:t>
            </a:r>
          </a:p>
          <a:p>
            <a:r>
              <a:rPr lang="en-AU" sz="3200" dirty="0"/>
              <a:t> strong natural or cultural identities </a:t>
            </a:r>
          </a:p>
          <a:p>
            <a:pPr marL="0" indent="0">
              <a:buNone/>
            </a:pPr>
            <a:r>
              <a:rPr lang="en-AU" sz="3200" dirty="0"/>
              <a:t>demonstrated through unusual geography, habitat or historical significance and featuring exotic food, drink and customs.</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1079544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62209"/>
            <a:ext cx="10515600" cy="715282"/>
          </a:xfrm>
        </p:spPr>
        <p:txBody>
          <a:bodyPr/>
          <a:lstStyle/>
          <a:p>
            <a:r>
              <a:rPr lang="en-AU" b="1" dirty="0">
                <a:latin typeface="+mn-lt"/>
              </a:rPr>
              <a:t>Human nature and future travel</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517072" y="877492"/>
            <a:ext cx="11093402" cy="4873604"/>
          </a:xfrm>
        </p:spPr>
        <p:txBody>
          <a:bodyPr>
            <a:noAutofit/>
          </a:bodyPr>
          <a:lstStyle/>
          <a:p>
            <a:r>
              <a:rPr lang="en-AU" sz="3200" dirty="0"/>
              <a:t>May be a future ‘rejection of the traditional sun-sea-sand holidays in favour of healthier, more active holidays’ (Sharpley, 2018: 54), </a:t>
            </a:r>
          </a:p>
          <a:p>
            <a:r>
              <a:rPr lang="en-AU" sz="3200" dirty="0"/>
              <a:t>where tourists travel to explore the novel both in nature and culture. </a:t>
            </a:r>
          </a:p>
          <a:p>
            <a:endParaRPr lang="en-AU" sz="3200" dirty="0"/>
          </a:p>
          <a:p>
            <a:pPr marL="0" indent="0">
              <a:buNone/>
            </a:pPr>
            <a:r>
              <a:rPr lang="en-AU" sz="3200" dirty="0"/>
              <a:t>Greater demand for:</a:t>
            </a:r>
          </a:p>
          <a:p>
            <a:r>
              <a:rPr lang="en-AU" sz="3200" dirty="0"/>
              <a:t> educational or cultural experiences</a:t>
            </a:r>
          </a:p>
          <a:p>
            <a:r>
              <a:rPr lang="en-AU" sz="3200" dirty="0"/>
              <a:t>products that are more tailored to individual lifestyles</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2760688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36525"/>
            <a:ext cx="10515600" cy="843743"/>
          </a:xfrm>
        </p:spPr>
        <p:txBody>
          <a:bodyPr/>
          <a:lstStyle/>
          <a:p>
            <a:r>
              <a:rPr lang="en-AU" b="1" dirty="0">
                <a:latin typeface="+mn-lt"/>
              </a:rPr>
              <a:t>Globalisation and climate change</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409731" y="1043963"/>
            <a:ext cx="10515600" cy="5312387"/>
          </a:xfrm>
        </p:spPr>
        <p:txBody>
          <a:bodyPr>
            <a:noAutofit/>
          </a:bodyPr>
          <a:lstStyle/>
          <a:p>
            <a:pPr marL="0" indent="0">
              <a:lnSpc>
                <a:spcPct val="110000"/>
              </a:lnSpc>
              <a:buNone/>
            </a:pPr>
            <a:r>
              <a:rPr lang="en-AU" dirty="0"/>
              <a:t>The evidence that climate change is already impacting destinations includes:</a:t>
            </a:r>
          </a:p>
          <a:p>
            <a:pPr>
              <a:lnSpc>
                <a:spcPct val="110000"/>
              </a:lnSpc>
            </a:pPr>
            <a:r>
              <a:rPr lang="en-AU" dirty="0"/>
              <a:t>extreme weather events and </a:t>
            </a:r>
          </a:p>
          <a:p>
            <a:pPr>
              <a:lnSpc>
                <a:spcPct val="110000"/>
              </a:lnSpc>
            </a:pPr>
            <a:r>
              <a:rPr lang="en-AU" dirty="0"/>
              <a:t>decreased snow cover in ski resorts, </a:t>
            </a:r>
          </a:p>
          <a:p>
            <a:pPr>
              <a:lnSpc>
                <a:spcPct val="110000"/>
              </a:lnSpc>
            </a:pPr>
            <a:r>
              <a:rPr lang="en-AU" dirty="0"/>
              <a:t>with tourism generating greenhouse gases via air travel, car and bus emissions (Sharpley, 2018). </a:t>
            </a:r>
          </a:p>
          <a:p>
            <a:pPr>
              <a:lnSpc>
                <a:spcPct val="110000"/>
              </a:lnSpc>
            </a:pPr>
            <a:endParaRPr lang="en-AU" dirty="0"/>
          </a:p>
          <a:p>
            <a:pPr>
              <a:lnSpc>
                <a:spcPct val="110000"/>
              </a:lnSpc>
            </a:pPr>
            <a:r>
              <a:rPr lang="en-AU" dirty="0"/>
              <a:t>Globalisation has been strongly associated with tourism as it has encouraged international trade, travel and informed people about tourist destinations (Dwyer, 2015). </a:t>
            </a:r>
          </a:p>
          <a:p>
            <a:pPr>
              <a:lnSpc>
                <a:spcPct val="110000"/>
              </a:lnSpc>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8019366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36525"/>
            <a:ext cx="10515600" cy="843743"/>
          </a:xfrm>
        </p:spPr>
        <p:txBody>
          <a:bodyPr/>
          <a:lstStyle/>
          <a:p>
            <a:r>
              <a:rPr lang="en-AU" b="1" dirty="0">
                <a:latin typeface="+mn-lt"/>
              </a:rPr>
              <a:t>Globalisation and climate change</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163637"/>
            <a:ext cx="10515600" cy="4530725"/>
          </a:xfrm>
        </p:spPr>
        <p:txBody>
          <a:bodyPr>
            <a:normAutofit/>
          </a:bodyPr>
          <a:lstStyle/>
          <a:p>
            <a:pPr>
              <a:lnSpc>
                <a:spcPct val="110000"/>
              </a:lnSpc>
            </a:pPr>
            <a:endParaRPr lang="en-AU" dirty="0"/>
          </a:p>
          <a:p>
            <a:pPr marL="0" indent="0">
              <a:lnSpc>
                <a:spcPct val="110000"/>
              </a:lnSpc>
              <a:buNone/>
            </a:pPr>
            <a:r>
              <a:rPr lang="en-AU" dirty="0"/>
              <a:t>There is a growing awareness of the impact of air travel on climate change and </a:t>
            </a:r>
          </a:p>
          <a:p>
            <a:pPr>
              <a:lnSpc>
                <a:spcPct val="110000"/>
              </a:lnSpc>
            </a:pPr>
            <a:r>
              <a:rPr lang="en-AU" dirty="0"/>
              <a:t>a movement has emerged to reduce air travel </a:t>
            </a:r>
          </a:p>
          <a:p>
            <a:pPr>
              <a:lnSpc>
                <a:spcPct val="110000"/>
              </a:lnSpc>
            </a:pPr>
            <a:r>
              <a:rPr lang="en-AU" dirty="0"/>
              <a:t>in order to minimise the damage on the environment (</a:t>
            </a:r>
            <a:r>
              <a:rPr lang="en-AU" dirty="0" err="1"/>
              <a:t>Cocolas</a:t>
            </a:r>
            <a:r>
              <a:rPr lang="en-AU" dirty="0"/>
              <a:t> et al., 2020).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6674321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36525"/>
            <a:ext cx="10515600" cy="843743"/>
          </a:xfrm>
        </p:spPr>
        <p:txBody>
          <a:bodyPr/>
          <a:lstStyle/>
          <a:p>
            <a:r>
              <a:rPr lang="en-AU" b="1" dirty="0">
                <a:latin typeface="+mn-lt"/>
              </a:rPr>
              <a:t>Globalisation and climate change</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163637"/>
            <a:ext cx="10953466" cy="5192713"/>
          </a:xfrm>
        </p:spPr>
        <p:txBody>
          <a:bodyPr>
            <a:noAutofit/>
          </a:bodyPr>
          <a:lstStyle/>
          <a:p>
            <a:pPr>
              <a:lnSpc>
                <a:spcPct val="110000"/>
              </a:lnSpc>
            </a:pPr>
            <a:r>
              <a:rPr lang="en-AU" dirty="0"/>
              <a:t>Once the coronavirus pandemic has eased and travel bans are lifted then individuals may desire to visit family and friends once again, with the expectation that all air travel and airports operate with good hygiene (Whitley, 2020).</a:t>
            </a:r>
          </a:p>
          <a:p>
            <a:pPr>
              <a:lnSpc>
                <a:spcPct val="110000"/>
              </a:lnSpc>
            </a:pPr>
            <a:endParaRPr lang="en-AU" dirty="0"/>
          </a:p>
          <a:p>
            <a:pPr marL="0" indent="0">
              <a:lnSpc>
                <a:spcPct val="110000"/>
              </a:lnSpc>
              <a:buNone/>
            </a:pPr>
            <a:r>
              <a:rPr lang="en-AU" dirty="0"/>
              <a:t>Due to the coronavirus pandemic, there may be a re-thinking of essential travel for business with video conferencing replacing the need to fly by many business travellers (Whitley 2020). </a:t>
            </a:r>
          </a:p>
          <a:p>
            <a:pPr>
              <a:lnSpc>
                <a:spcPct val="110000"/>
              </a:lnSpc>
            </a:pPr>
            <a:r>
              <a:rPr lang="en-AU" dirty="0"/>
              <a:t>Growth in slow travel (Dickinson and </a:t>
            </a:r>
            <a:r>
              <a:rPr lang="en-AU" dirty="0" err="1"/>
              <a:t>Lumsdon</a:t>
            </a:r>
            <a:r>
              <a:rPr lang="en-AU" dirty="0"/>
              <a:t>, 2010) and</a:t>
            </a:r>
          </a:p>
          <a:p>
            <a:pPr>
              <a:lnSpc>
                <a:spcPct val="110000"/>
              </a:lnSpc>
            </a:pPr>
            <a:r>
              <a:rPr lang="en-AU" dirty="0"/>
              <a:t>Staycations (</a:t>
            </a:r>
            <a:r>
              <a:rPr lang="en-AU" dirty="0" err="1"/>
              <a:t>Molz</a:t>
            </a:r>
            <a:r>
              <a:rPr lang="en-AU" dirty="0"/>
              <a:t>, 2009).</a:t>
            </a:r>
          </a:p>
          <a:p>
            <a:pPr>
              <a:lnSpc>
                <a:spcPct val="110000"/>
              </a:lnSpc>
            </a:pPr>
            <a:endParaRPr lang="en-AU" dirty="0"/>
          </a:p>
          <a:p>
            <a:pPr>
              <a:lnSpc>
                <a:spcPct val="110000"/>
              </a:lnSpc>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9580216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36525"/>
            <a:ext cx="10515600" cy="843743"/>
          </a:xfrm>
        </p:spPr>
        <p:txBody>
          <a:bodyPr/>
          <a:lstStyle/>
          <a:p>
            <a:r>
              <a:rPr lang="en-AU" b="1" dirty="0">
                <a:latin typeface="+mn-lt"/>
              </a:rPr>
              <a:t>Globalisation and climate change</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593985" y="980268"/>
            <a:ext cx="11004029" cy="5977564"/>
          </a:xfrm>
        </p:spPr>
        <p:txBody>
          <a:bodyPr>
            <a:noAutofit/>
          </a:bodyPr>
          <a:lstStyle/>
          <a:p>
            <a:pPr>
              <a:lnSpc>
                <a:spcPct val="110000"/>
              </a:lnSpc>
            </a:pPr>
            <a:r>
              <a:rPr lang="en-AU" dirty="0"/>
              <a:t>Public support for climate change activism groups which have organised global climate strikes around the world. </a:t>
            </a:r>
          </a:p>
          <a:p>
            <a:pPr marL="0" indent="0">
              <a:lnSpc>
                <a:spcPct val="110000"/>
              </a:lnSpc>
              <a:buNone/>
            </a:pPr>
            <a:r>
              <a:rPr lang="en-AU" dirty="0"/>
              <a:t>e.g., Extinction Rebellion, </a:t>
            </a:r>
          </a:p>
          <a:p>
            <a:pPr>
              <a:lnSpc>
                <a:spcPct val="110000"/>
              </a:lnSpc>
            </a:pPr>
            <a:endParaRPr lang="en-AU" dirty="0"/>
          </a:p>
          <a:p>
            <a:pPr>
              <a:lnSpc>
                <a:spcPct val="110000"/>
              </a:lnSpc>
            </a:pPr>
            <a:r>
              <a:rPr lang="en-AU" dirty="0"/>
              <a:t>Attended by hundreds of thousands of protesters, these strikes served to raise awareness and action towards combatting climate change. </a:t>
            </a:r>
          </a:p>
          <a:p>
            <a:pPr>
              <a:lnSpc>
                <a:spcPct val="110000"/>
              </a:lnSpc>
            </a:pPr>
            <a:r>
              <a:rPr lang="en-AU" dirty="0"/>
              <a:t>The terms </a:t>
            </a:r>
            <a:r>
              <a:rPr lang="en-AU" dirty="0" err="1"/>
              <a:t>flygskam</a:t>
            </a:r>
            <a:r>
              <a:rPr lang="en-AU" dirty="0"/>
              <a:t> (a Swedish term meaning flight shaming) and </a:t>
            </a:r>
            <a:r>
              <a:rPr lang="en-AU" dirty="0" err="1"/>
              <a:t>tagskryt</a:t>
            </a:r>
            <a:r>
              <a:rPr lang="en-AU" dirty="0"/>
              <a:t> (train bragging) movements were born in Sweden, </a:t>
            </a:r>
          </a:p>
          <a:p>
            <a:pPr>
              <a:lnSpc>
                <a:spcPct val="110000"/>
              </a:lnSpc>
            </a:pPr>
            <a:r>
              <a:rPr lang="en-AU" dirty="0"/>
              <a:t>which encouraged travellers to ‘clip their wings and swap planes for trains’ (Coffey, 2019). </a:t>
            </a:r>
          </a:p>
          <a:p>
            <a:pPr marL="0" indent="0">
              <a:lnSpc>
                <a:spcPct val="110000"/>
              </a:lnSpc>
              <a:buNone/>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40168900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51855"/>
            <a:ext cx="10515600" cy="662484"/>
          </a:xfrm>
        </p:spPr>
        <p:txBody>
          <a:bodyPr>
            <a:normAutofit fontScale="90000"/>
          </a:bodyPr>
          <a:lstStyle/>
          <a:p>
            <a:r>
              <a:rPr lang="en-AU" b="1" dirty="0">
                <a:latin typeface="+mn-lt"/>
              </a:rPr>
              <a:t>Generational cliques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47446"/>
            <a:ext cx="10515600" cy="4629517"/>
          </a:xfrm>
        </p:spPr>
        <p:txBody>
          <a:bodyPr>
            <a:normAutofit/>
          </a:bodyPr>
          <a:lstStyle/>
          <a:p>
            <a:pPr>
              <a:lnSpc>
                <a:spcPct val="100000"/>
              </a:lnSpc>
            </a:pPr>
            <a:endParaRPr lang="en-AU" sz="2600" i="1"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
        <p:nvSpPr>
          <p:cNvPr id="5" name="Rectangle 4">
            <a:extLst>
              <a:ext uri="{FF2B5EF4-FFF2-40B4-BE49-F238E27FC236}">
                <a16:creationId xmlns:a16="http://schemas.microsoft.com/office/drawing/2014/main" id="{E8A6903D-A43C-4708-8428-1D996199DF34}"/>
              </a:ext>
            </a:extLst>
          </p:cNvPr>
          <p:cNvSpPr/>
          <p:nvPr/>
        </p:nvSpPr>
        <p:spPr>
          <a:xfrm>
            <a:off x="705851" y="885911"/>
            <a:ext cx="10848839" cy="5693866"/>
          </a:xfrm>
          <a:prstGeom prst="rect">
            <a:avLst/>
          </a:prstGeom>
        </p:spPr>
        <p:txBody>
          <a:bodyPr wrap="square">
            <a:spAutoFit/>
          </a:bodyPr>
          <a:lstStyle/>
          <a:p>
            <a:r>
              <a:rPr lang="en-AU" sz="2800" dirty="0"/>
              <a:t>Generation Z :</a:t>
            </a:r>
          </a:p>
          <a:p>
            <a:r>
              <a:rPr lang="en-AU" sz="2800" dirty="0"/>
              <a:t>Individuals born since 1997 to the present day (Dimock, 2019). </a:t>
            </a:r>
          </a:p>
          <a:p>
            <a:r>
              <a:rPr lang="en-AU" sz="2800" dirty="0"/>
              <a:t>‘Digital natives’ or the ‘net-gen’ (Turner, 2015).</a:t>
            </a:r>
          </a:p>
          <a:p>
            <a:endParaRPr lang="en-AU" sz="2800" dirty="0"/>
          </a:p>
          <a:p>
            <a:r>
              <a:rPr lang="en-AU" sz="2800" dirty="0"/>
              <a:t>Next wave of travellers </a:t>
            </a:r>
          </a:p>
          <a:p>
            <a:pPr marL="342900" indent="-342900">
              <a:buFontTx/>
              <a:buChar char="-"/>
            </a:pPr>
            <a:r>
              <a:rPr lang="en-AU" sz="2800" dirty="0"/>
              <a:t>They will have the time, money and inclination to travel. </a:t>
            </a:r>
          </a:p>
          <a:p>
            <a:pPr marL="342900" indent="-342900">
              <a:buFontTx/>
              <a:buChar char="-"/>
            </a:pPr>
            <a:endParaRPr lang="en-AU" sz="2800" dirty="0"/>
          </a:p>
          <a:p>
            <a:pPr marL="457200" indent="-457200">
              <a:buFont typeface="Arial" panose="020B0604020202020204" pitchFamily="34" charset="0"/>
              <a:buChar char="•"/>
            </a:pPr>
            <a:r>
              <a:rPr lang="en-AU" sz="2800" dirty="0"/>
              <a:t>How will their travel choices be different from previous generations and what drivers might make their experience different? </a:t>
            </a:r>
          </a:p>
          <a:p>
            <a:pPr marL="342900" indent="-342900">
              <a:buFontTx/>
              <a:buChar char="-"/>
            </a:pPr>
            <a:endParaRPr lang="en-AU" sz="2800" dirty="0"/>
          </a:p>
          <a:p>
            <a:pPr marL="457200" indent="-457200">
              <a:buFont typeface="Arial" panose="020B0604020202020204" pitchFamily="34" charset="0"/>
              <a:buChar char="•"/>
            </a:pPr>
            <a:r>
              <a:rPr lang="en-AU" sz="2800" dirty="0"/>
              <a:t>Will they travel for cultural engagement, meeting people or as a way to learn about themselves? </a:t>
            </a:r>
          </a:p>
          <a:p>
            <a:endParaRPr lang="en-AU" sz="2800" dirty="0"/>
          </a:p>
        </p:txBody>
      </p:sp>
    </p:spTree>
    <p:extLst>
      <p:ext uri="{BB962C8B-B14F-4D97-AF65-F5344CB8AC3E}">
        <p14:creationId xmlns:p14="http://schemas.microsoft.com/office/powerpoint/2010/main" val="22421678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51855"/>
            <a:ext cx="10515600" cy="662484"/>
          </a:xfrm>
        </p:spPr>
        <p:txBody>
          <a:bodyPr>
            <a:normAutofit fontScale="90000"/>
          </a:bodyPr>
          <a:lstStyle/>
          <a:p>
            <a:r>
              <a:rPr lang="en-AU" b="1" dirty="0">
                <a:latin typeface="+mn-lt"/>
              </a:rPr>
              <a:t>Generational cliques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47446"/>
            <a:ext cx="10515600" cy="4629517"/>
          </a:xfrm>
        </p:spPr>
        <p:txBody>
          <a:bodyPr>
            <a:normAutofit/>
          </a:bodyPr>
          <a:lstStyle/>
          <a:p>
            <a:pPr>
              <a:lnSpc>
                <a:spcPct val="100000"/>
              </a:lnSpc>
            </a:pPr>
            <a:endParaRPr lang="en-AU" sz="2600" i="1"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
        <p:nvSpPr>
          <p:cNvPr id="6" name="Rectangle 5">
            <a:extLst>
              <a:ext uri="{FF2B5EF4-FFF2-40B4-BE49-F238E27FC236}">
                <a16:creationId xmlns:a16="http://schemas.microsoft.com/office/drawing/2014/main" id="{32E65F90-9B11-4D6F-AD80-48F71C3B66E3}"/>
              </a:ext>
            </a:extLst>
          </p:cNvPr>
          <p:cNvSpPr/>
          <p:nvPr/>
        </p:nvSpPr>
        <p:spPr>
          <a:xfrm>
            <a:off x="513347" y="814339"/>
            <a:ext cx="10988842" cy="5632311"/>
          </a:xfrm>
          <a:prstGeom prst="rect">
            <a:avLst/>
          </a:prstGeom>
        </p:spPr>
        <p:txBody>
          <a:bodyPr wrap="square">
            <a:spAutoFit/>
          </a:bodyPr>
          <a:lstStyle/>
          <a:p>
            <a:r>
              <a:rPr lang="en-AU" sz="2400" dirty="0"/>
              <a:t>Survey of 1,503 demographically representative Americans between the ages of 17 and 65 years old, who reported travelling for vacation at least once in the last year, representing four generations of Americans, namely: </a:t>
            </a:r>
          </a:p>
          <a:p>
            <a:pPr marL="742950" lvl="1" indent="-285750">
              <a:buFont typeface="Arial" panose="020B0604020202020204" pitchFamily="34" charset="0"/>
              <a:buChar char="•"/>
            </a:pPr>
            <a:r>
              <a:rPr lang="en-AU" sz="2400" dirty="0"/>
              <a:t>Generation Z</a:t>
            </a:r>
          </a:p>
          <a:p>
            <a:pPr marL="742950" lvl="1" indent="-285750">
              <a:buFont typeface="Arial" panose="020B0604020202020204" pitchFamily="34" charset="0"/>
              <a:buChar char="•"/>
            </a:pPr>
            <a:r>
              <a:rPr lang="en-AU" sz="2400" dirty="0"/>
              <a:t>Millennials</a:t>
            </a:r>
          </a:p>
          <a:p>
            <a:pPr marL="742950" lvl="1" indent="-285750">
              <a:buFont typeface="Arial" panose="020B0604020202020204" pitchFamily="34" charset="0"/>
              <a:buChar char="•"/>
            </a:pPr>
            <a:r>
              <a:rPr lang="en-AU" sz="2400" dirty="0"/>
              <a:t>Generation X</a:t>
            </a:r>
          </a:p>
          <a:p>
            <a:pPr marL="742950" lvl="1" indent="-285750">
              <a:buFont typeface="Arial" panose="020B0604020202020204" pitchFamily="34" charset="0"/>
              <a:buChar char="•"/>
            </a:pPr>
            <a:r>
              <a:rPr lang="en-AU" sz="2400" dirty="0"/>
              <a:t>Baby Boomers </a:t>
            </a:r>
          </a:p>
          <a:p>
            <a:endParaRPr lang="en-AU" sz="2400" dirty="0"/>
          </a:p>
          <a:p>
            <a:r>
              <a:rPr lang="en-AU" sz="2400" dirty="0"/>
              <a:t>The sample was asked ‘If you were given an extra $100 to spend on vacation what would you spend it on?’ </a:t>
            </a:r>
          </a:p>
          <a:p>
            <a:pPr marL="285750" indent="-285750">
              <a:buFont typeface="Arial" panose="020B0604020202020204" pitchFamily="34" charset="0"/>
              <a:buChar char="•"/>
            </a:pPr>
            <a:endParaRPr lang="en-AU" sz="2400" dirty="0"/>
          </a:p>
          <a:p>
            <a:pPr marL="285750" indent="-285750">
              <a:buFont typeface="Arial" panose="020B0604020202020204" pitchFamily="34" charset="0"/>
              <a:buChar char="•"/>
            </a:pPr>
            <a:r>
              <a:rPr lang="en-AU" sz="2400" dirty="0"/>
              <a:t>Generation Z travellers said they would spend that money on an experience, rather than a nicer hotel or more leg room on a flight. </a:t>
            </a:r>
          </a:p>
          <a:p>
            <a:pPr marL="285750" indent="-285750">
              <a:buFont typeface="Arial" panose="020B0604020202020204" pitchFamily="34" charset="0"/>
              <a:buChar char="•"/>
            </a:pPr>
            <a:endParaRPr lang="en-AU" sz="2400" dirty="0"/>
          </a:p>
          <a:p>
            <a:r>
              <a:rPr lang="en-AU" sz="2400" dirty="0"/>
              <a:t>( ‘The Priceline Generation Travel Index’ , </a:t>
            </a:r>
            <a:r>
              <a:rPr lang="en-AU" sz="2400" dirty="0" err="1"/>
              <a:t>Businesswire</a:t>
            </a:r>
            <a:r>
              <a:rPr lang="en-AU" sz="2400" dirty="0"/>
              <a:t>, 2019)</a:t>
            </a:r>
          </a:p>
        </p:txBody>
      </p:sp>
    </p:spTree>
    <p:extLst>
      <p:ext uri="{BB962C8B-B14F-4D97-AF65-F5344CB8AC3E}">
        <p14:creationId xmlns:p14="http://schemas.microsoft.com/office/powerpoint/2010/main" val="4045841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Chapter Outline</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35723"/>
            <a:ext cx="10515600" cy="4641240"/>
          </a:xfrm>
        </p:spPr>
        <p:txBody>
          <a:bodyPr>
            <a:normAutofit fontScale="92500" lnSpcReduction="20000"/>
          </a:bodyPr>
          <a:lstStyle/>
          <a:p>
            <a:pPr>
              <a:lnSpc>
                <a:spcPct val="100000"/>
              </a:lnSpc>
            </a:pPr>
            <a:r>
              <a:rPr lang="en-AU" dirty="0"/>
              <a:t>Introduction</a:t>
            </a:r>
          </a:p>
          <a:p>
            <a:pPr>
              <a:lnSpc>
                <a:spcPct val="100000"/>
              </a:lnSpc>
            </a:pPr>
            <a:r>
              <a:rPr lang="en-AU" dirty="0"/>
              <a:t>Predicting the Future</a:t>
            </a:r>
          </a:p>
          <a:p>
            <a:pPr>
              <a:lnSpc>
                <a:spcPct val="100000"/>
              </a:lnSpc>
            </a:pPr>
            <a:r>
              <a:rPr lang="en-AU" dirty="0"/>
              <a:t>Leisure Time</a:t>
            </a:r>
          </a:p>
          <a:p>
            <a:pPr>
              <a:lnSpc>
                <a:spcPct val="100000"/>
              </a:lnSpc>
            </a:pPr>
            <a:r>
              <a:rPr lang="en-AU" dirty="0"/>
              <a:t>Human Nature and Future Travel</a:t>
            </a:r>
          </a:p>
          <a:p>
            <a:pPr>
              <a:lnSpc>
                <a:spcPct val="100000"/>
              </a:lnSpc>
            </a:pPr>
            <a:r>
              <a:rPr lang="en-AU" dirty="0"/>
              <a:t>Globalisation and Climate Change</a:t>
            </a:r>
          </a:p>
          <a:p>
            <a:pPr>
              <a:lnSpc>
                <a:spcPct val="100000"/>
              </a:lnSpc>
            </a:pPr>
            <a:r>
              <a:rPr lang="en-AU" dirty="0"/>
              <a:t>Generational Cliques</a:t>
            </a:r>
          </a:p>
          <a:p>
            <a:pPr>
              <a:lnSpc>
                <a:spcPct val="100000"/>
              </a:lnSpc>
            </a:pPr>
            <a:r>
              <a:rPr lang="en-AU" dirty="0"/>
              <a:t>Collaborative Consumption</a:t>
            </a:r>
          </a:p>
          <a:p>
            <a:pPr>
              <a:lnSpc>
                <a:spcPct val="100000"/>
              </a:lnSpc>
            </a:pPr>
            <a:r>
              <a:rPr lang="en-AU" dirty="0"/>
              <a:t>Consumer Activism</a:t>
            </a:r>
          </a:p>
          <a:p>
            <a:pPr>
              <a:lnSpc>
                <a:spcPct val="100000"/>
              </a:lnSpc>
            </a:pPr>
            <a:r>
              <a:rPr lang="en-AU" dirty="0"/>
              <a:t>Summary</a:t>
            </a:r>
          </a:p>
          <a:p>
            <a:pPr>
              <a:lnSpc>
                <a:spcPct val="100000"/>
              </a:lnSpc>
            </a:pPr>
            <a:r>
              <a:rPr lang="en-AU" dirty="0"/>
              <a:t>Case study and additional resources</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2709702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51855"/>
            <a:ext cx="10515600" cy="662484"/>
          </a:xfrm>
        </p:spPr>
        <p:txBody>
          <a:bodyPr>
            <a:normAutofit fontScale="90000"/>
          </a:bodyPr>
          <a:lstStyle/>
          <a:p>
            <a:r>
              <a:rPr lang="en-AU" b="1" dirty="0">
                <a:latin typeface="+mn-lt"/>
              </a:rPr>
              <a:t>Generational cliques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47446"/>
            <a:ext cx="10515600" cy="4629517"/>
          </a:xfrm>
        </p:spPr>
        <p:txBody>
          <a:bodyPr>
            <a:normAutofit/>
          </a:bodyPr>
          <a:lstStyle/>
          <a:p>
            <a:pPr>
              <a:lnSpc>
                <a:spcPct val="100000"/>
              </a:lnSpc>
            </a:pPr>
            <a:endParaRPr lang="en-AU" sz="2600" i="1"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
        <p:nvSpPr>
          <p:cNvPr id="6" name="Rectangle 5">
            <a:extLst>
              <a:ext uri="{FF2B5EF4-FFF2-40B4-BE49-F238E27FC236}">
                <a16:creationId xmlns:a16="http://schemas.microsoft.com/office/drawing/2014/main" id="{32E65F90-9B11-4D6F-AD80-48F71C3B66E3}"/>
              </a:ext>
            </a:extLst>
          </p:cNvPr>
          <p:cNvSpPr/>
          <p:nvPr/>
        </p:nvSpPr>
        <p:spPr>
          <a:xfrm>
            <a:off x="620225" y="1155570"/>
            <a:ext cx="10515600" cy="5262979"/>
          </a:xfrm>
          <a:prstGeom prst="rect">
            <a:avLst/>
          </a:prstGeom>
        </p:spPr>
        <p:txBody>
          <a:bodyPr wrap="square">
            <a:spAutoFit/>
          </a:bodyPr>
          <a:lstStyle/>
          <a:p>
            <a:pPr marL="285750" indent="-285750">
              <a:buFont typeface="Arial" panose="020B0604020202020204" pitchFamily="34" charset="0"/>
              <a:buChar char="•"/>
            </a:pPr>
            <a:r>
              <a:rPr lang="en-AU" sz="2800" dirty="0"/>
              <a:t>48% of Generation Z said that photos posted to social media inspired them to travel and they were seeking cost effective travel with photo opportunities. </a:t>
            </a:r>
          </a:p>
          <a:p>
            <a:pPr marL="285750" indent="-285750">
              <a:buFont typeface="Arial" panose="020B0604020202020204" pitchFamily="34" charset="0"/>
              <a:buChar char="•"/>
            </a:pPr>
            <a:endParaRPr lang="en-AU" sz="2800" dirty="0"/>
          </a:p>
          <a:p>
            <a:pPr marL="285750" indent="-285750">
              <a:buFont typeface="Arial" panose="020B0604020202020204" pitchFamily="34" charset="0"/>
              <a:buChar char="•"/>
            </a:pPr>
            <a:r>
              <a:rPr lang="en-AU" sz="2800" dirty="0"/>
              <a:t>29% of Generation Z said that they felt ‘pressure’ to ‘post the perfect photo’ while on vacation</a:t>
            </a:r>
          </a:p>
          <a:p>
            <a:pPr marL="285750" indent="-285750">
              <a:buFont typeface="Arial" panose="020B0604020202020204" pitchFamily="34" charset="0"/>
              <a:buChar char="•"/>
            </a:pPr>
            <a:endParaRPr lang="en-AU" sz="2800" dirty="0"/>
          </a:p>
          <a:p>
            <a:pPr marL="285750" indent="-285750">
              <a:buFont typeface="Arial" panose="020B0604020202020204" pitchFamily="34" charset="0"/>
              <a:buChar char="•"/>
            </a:pPr>
            <a:r>
              <a:rPr lang="en-AU" sz="2800" dirty="0"/>
              <a:t>Ready access to </a:t>
            </a:r>
            <a:r>
              <a:rPr lang="en-AU" sz="2800" dirty="0" err="1"/>
              <a:t>WiFi</a:t>
            </a:r>
            <a:r>
              <a:rPr lang="en-AU" sz="2800" dirty="0"/>
              <a:t> was particularly important to the group to allow them to ‘feed their social channels while vacationing’. </a:t>
            </a:r>
          </a:p>
          <a:p>
            <a:endParaRPr lang="en-AU" sz="2800" dirty="0"/>
          </a:p>
          <a:p>
            <a:r>
              <a:rPr lang="en-AU" sz="2800" dirty="0"/>
              <a:t>( ‘The Priceline Generation Travel Index’ , </a:t>
            </a:r>
            <a:r>
              <a:rPr lang="en-AU" sz="2800" dirty="0" err="1"/>
              <a:t>Businesswire</a:t>
            </a:r>
            <a:r>
              <a:rPr lang="en-AU" sz="2800" dirty="0"/>
              <a:t>, 2019)</a:t>
            </a:r>
          </a:p>
          <a:p>
            <a:endParaRPr lang="en-AU" sz="2800" dirty="0"/>
          </a:p>
        </p:txBody>
      </p:sp>
    </p:spTree>
    <p:extLst>
      <p:ext uri="{BB962C8B-B14F-4D97-AF65-F5344CB8AC3E}">
        <p14:creationId xmlns:p14="http://schemas.microsoft.com/office/powerpoint/2010/main" val="21293526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51855"/>
            <a:ext cx="10515600" cy="662484"/>
          </a:xfrm>
        </p:spPr>
        <p:txBody>
          <a:bodyPr>
            <a:normAutofit fontScale="90000"/>
          </a:bodyPr>
          <a:lstStyle/>
          <a:p>
            <a:r>
              <a:rPr lang="en-AU" b="1" dirty="0">
                <a:latin typeface="+mn-lt"/>
              </a:rPr>
              <a:t>Generational cliques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47446"/>
            <a:ext cx="10515600" cy="4629517"/>
          </a:xfrm>
        </p:spPr>
        <p:txBody>
          <a:bodyPr>
            <a:normAutofit/>
          </a:bodyPr>
          <a:lstStyle/>
          <a:p>
            <a:pPr>
              <a:lnSpc>
                <a:spcPct val="100000"/>
              </a:lnSpc>
            </a:pPr>
            <a:endParaRPr lang="en-AU" sz="2600" i="1"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
        <p:nvSpPr>
          <p:cNvPr id="6" name="Rectangle 5">
            <a:extLst>
              <a:ext uri="{FF2B5EF4-FFF2-40B4-BE49-F238E27FC236}">
                <a16:creationId xmlns:a16="http://schemas.microsoft.com/office/drawing/2014/main" id="{32E65F90-9B11-4D6F-AD80-48F71C3B66E3}"/>
              </a:ext>
            </a:extLst>
          </p:cNvPr>
          <p:cNvSpPr/>
          <p:nvPr/>
        </p:nvSpPr>
        <p:spPr>
          <a:xfrm>
            <a:off x="641445" y="733246"/>
            <a:ext cx="10515600" cy="5262979"/>
          </a:xfrm>
          <a:prstGeom prst="rect">
            <a:avLst/>
          </a:prstGeom>
        </p:spPr>
        <p:txBody>
          <a:bodyPr wrap="square">
            <a:spAutoFit/>
          </a:bodyPr>
          <a:lstStyle/>
          <a:p>
            <a:r>
              <a:rPr lang="en-AU" sz="2800" dirty="0"/>
              <a:t>The survey showed that Generation Z were the most spontaneous travellers with nearly half (48%) of Generation Z respondents planning their travel within one month of departure. </a:t>
            </a:r>
          </a:p>
          <a:p>
            <a:endParaRPr lang="en-AU" sz="2800" dirty="0"/>
          </a:p>
          <a:p>
            <a:r>
              <a:rPr lang="en-AU" sz="2800" dirty="0"/>
              <a:t>These findings reflect that Generation Z are:</a:t>
            </a:r>
          </a:p>
          <a:p>
            <a:pPr marL="342900" indent="-342900">
              <a:buFont typeface="Arial" panose="020B0604020202020204" pitchFamily="34" charset="0"/>
              <a:buChar char="•"/>
            </a:pPr>
            <a:r>
              <a:rPr lang="en-AU" sz="2800" dirty="0"/>
              <a:t>spontaneous travellers who are concerned about the cost of a holiday, </a:t>
            </a:r>
          </a:p>
          <a:p>
            <a:pPr marL="342900" indent="-342900">
              <a:buFont typeface="Arial" panose="020B0604020202020204" pitchFamily="34" charset="0"/>
              <a:buChar char="•"/>
            </a:pPr>
            <a:r>
              <a:rPr lang="en-AU" sz="2800" dirty="0"/>
              <a:t>are interested in the holiday experience and </a:t>
            </a:r>
          </a:p>
          <a:p>
            <a:pPr marL="342900" indent="-342900">
              <a:buFont typeface="Arial" panose="020B0604020202020204" pitchFamily="34" charset="0"/>
              <a:buChar char="•"/>
            </a:pPr>
            <a:r>
              <a:rPr lang="en-AU" sz="2800" dirty="0"/>
              <a:t>expect frequent social media photo opportunities.</a:t>
            </a:r>
          </a:p>
          <a:p>
            <a:pPr marL="342900" indent="-342900">
              <a:buFont typeface="Arial" panose="020B0604020202020204" pitchFamily="34" charset="0"/>
              <a:buChar char="•"/>
            </a:pPr>
            <a:endParaRPr lang="en-AU" sz="2800" dirty="0"/>
          </a:p>
          <a:p>
            <a:r>
              <a:rPr lang="en-AU" sz="2800" dirty="0"/>
              <a:t>( ‘The Priceline Generation Travel Index’ , </a:t>
            </a:r>
            <a:r>
              <a:rPr lang="en-AU" sz="2800" dirty="0" err="1"/>
              <a:t>Businesswire</a:t>
            </a:r>
            <a:r>
              <a:rPr lang="en-AU" sz="2800" dirty="0"/>
              <a:t>, 2019)</a:t>
            </a:r>
          </a:p>
          <a:p>
            <a:r>
              <a:rPr lang="en-AU" sz="2800" dirty="0"/>
              <a:t> </a:t>
            </a:r>
          </a:p>
        </p:txBody>
      </p:sp>
    </p:spTree>
    <p:extLst>
      <p:ext uri="{BB962C8B-B14F-4D97-AF65-F5344CB8AC3E}">
        <p14:creationId xmlns:p14="http://schemas.microsoft.com/office/powerpoint/2010/main" val="36470820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51855"/>
            <a:ext cx="10515600" cy="662484"/>
          </a:xfrm>
        </p:spPr>
        <p:txBody>
          <a:bodyPr>
            <a:normAutofit fontScale="90000"/>
          </a:bodyPr>
          <a:lstStyle/>
          <a:p>
            <a:r>
              <a:rPr lang="en-AU" b="1" dirty="0">
                <a:latin typeface="+mn-lt"/>
              </a:rPr>
              <a:t>Generational cliques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47446"/>
            <a:ext cx="10515600" cy="4629517"/>
          </a:xfrm>
        </p:spPr>
        <p:txBody>
          <a:bodyPr>
            <a:normAutofit/>
          </a:bodyPr>
          <a:lstStyle/>
          <a:p>
            <a:pPr>
              <a:lnSpc>
                <a:spcPct val="100000"/>
              </a:lnSpc>
            </a:pPr>
            <a:endParaRPr lang="en-AU" sz="2600" i="1"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
        <p:nvSpPr>
          <p:cNvPr id="6" name="Rectangle 5">
            <a:extLst>
              <a:ext uri="{FF2B5EF4-FFF2-40B4-BE49-F238E27FC236}">
                <a16:creationId xmlns:a16="http://schemas.microsoft.com/office/drawing/2014/main" id="{32E65F90-9B11-4D6F-AD80-48F71C3B66E3}"/>
              </a:ext>
            </a:extLst>
          </p:cNvPr>
          <p:cNvSpPr/>
          <p:nvPr/>
        </p:nvSpPr>
        <p:spPr>
          <a:xfrm>
            <a:off x="513346" y="814339"/>
            <a:ext cx="10840453" cy="5693866"/>
          </a:xfrm>
          <a:prstGeom prst="rect">
            <a:avLst/>
          </a:prstGeom>
        </p:spPr>
        <p:txBody>
          <a:bodyPr wrap="square">
            <a:spAutoFit/>
          </a:bodyPr>
          <a:lstStyle/>
          <a:p>
            <a:r>
              <a:rPr lang="en-AU" sz="2800" dirty="0"/>
              <a:t>However, in the future there may be an increase in demand for holidays that involve having a ‘digital detox’. </a:t>
            </a:r>
          </a:p>
          <a:p>
            <a:endParaRPr lang="en-AU" sz="2800" dirty="0"/>
          </a:p>
          <a:p>
            <a:r>
              <a:rPr lang="en-AU" sz="2800" dirty="0"/>
              <a:t>This is sometimes known as the ‘Joy of Missing Out’ </a:t>
            </a:r>
          </a:p>
          <a:p>
            <a:endParaRPr lang="en-AU" sz="2800" dirty="0"/>
          </a:p>
          <a:p>
            <a:r>
              <a:rPr lang="en-AU" sz="2800" dirty="0"/>
              <a:t>which is in contrast to the phrase FOMO (Fear of Missing Out). </a:t>
            </a:r>
          </a:p>
          <a:p>
            <a:endParaRPr lang="en-AU" sz="2800" dirty="0"/>
          </a:p>
          <a:p>
            <a:r>
              <a:rPr lang="en-AU" sz="2800" dirty="0"/>
              <a:t>The Joy of Missing Out (JOMO) Holidays are:</a:t>
            </a:r>
          </a:p>
          <a:p>
            <a:pPr marL="342900" indent="-342900">
              <a:buFont typeface="Arial" panose="020B0604020202020204" pitchFamily="34" charset="0"/>
              <a:buChar char="•"/>
            </a:pPr>
            <a:r>
              <a:rPr lang="en-AU" sz="2800" dirty="0"/>
              <a:t>responding to concerns regarding the impact of constant connectivity in consumers lives;</a:t>
            </a:r>
          </a:p>
          <a:p>
            <a:pPr marL="342900" indent="-342900">
              <a:buFont typeface="Arial" panose="020B0604020202020204" pitchFamily="34" charset="0"/>
              <a:buChar char="•"/>
            </a:pPr>
            <a:r>
              <a:rPr lang="en-AU" sz="2800" dirty="0"/>
              <a:t>highlight the enjoyment of being mindful of the moment; and, </a:t>
            </a:r>
          </a:p>
          <a:p>
            <a:pPr marL="342900" indent="-342900">
              <a:buFont typeface="Arial" panose="020B0604020202020204" pitchFamily="34" charset="0"/>
              <a:buChar char="•"/>
            </a:pPr>
            <a:r>
              <a:rPr lang="en-AU" sz="2800" dirty="0"/>
              <a:t>reflect that some consumers are resisting this ‘always-on mentality’ </a:t>
            </a:r>
          </a:p>
          <a:p>
            <a:r>
              <a:rPr lang="en-AU" sz="2800" dirty="0"/>
              <a:t>(</a:t>
            </a:r>
            <a:r>
              <a:rPr lang="en-AU" sz="2800" dirty="0" err="1"/>
              <a:t>Geerts</a:t>
            </a:r>
            <a:r>
              <a:rPr lang="en-AU" sz="2800" dirty="0"/>
              <a:t>, 2019: 21).</a:t>
            </a:r>
          </a:p>
        </p:txBody>
      </p:sp>
    </p:spTree>
    <p:extLst>
      <p:ext uri="{BB962C8B-B14F-4D97-AF65-F5344CB8AC3E}">
        <p14:creationId xmlns:p14="http://schemas.microsoft.com/office/powerpoint/2010/main" val="35376456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414AE-AD1C-411B-9663-015117DB9895}"/>
              </a:ext>
            </a:extLst>
          </p:cNvPr>
          <p:cNvSpPr>
            <a:spLocks noGrp="1"/>
          </p:cNvSpPr>
          <p:nvPr>
            <p:ph type="title"/>
          </p:nvPr>
        </p:nvSpPr>
        <p:spPr>
          <a:xfrm>
            <a:off x="838200" y="40991"/>
            <a:ext cx="10515600" cy="790924"/>
          </a:xfrm>
        </p:spPr>
        <p:txBody>
          <a:bodyPr>
            <a:normAutofit/>
          </a:bodyPr>
          <a:lstStyle/>
          <a:p>
            <a:r>
              <a:rPr lang="en-AU" b="1" dirty="0">
                <a:latin typeface="+mn-lt"/>
              </a:rPr>
              <a:t>Collaborative Consumption</a:t>
            </a:r>
            <a:endParaRPr lang="en-AU" dirty="0"/>
          </a:p>
        </p:txBody>
      </p:sp>
      <p:sp>
        <p:nvSpPr>
          <p:cNvPr id="3" name="Content Placeholder 2">
            <a:extLst>
              <a:ext uri="{FF2B5EF4-FFF2-40B4-BE49-F238E27FC236}">
                <a16:creationId xmlns:a16="http://schemas.microsoft.com/office/drawing/2014/main" id="{DAB2F8E5-B736-49A6-B3B4-E3F9C841C098}"/>
              </a:ext>
            </a:extLst>
          </p:cNvPr>
          <p:cNvSpPr>
            <a:spLocks noGrp="1"/>
          </p:cNvSpPr>
          <p:nvPr>
            <p:ph idx="1"/>
          </p:nvPr>
        </p:nvSpPr>
        <p:spPr>
          <a:xfrm>
            <a:off x="743197" y="927449"/>
            <a:ext cx="9792876" cy="4543961"/>
          </a:xfrm>
        </p:spPr>
        <p:txBody>
          <a:bodyPr>
            <a:noAutofit/>
          </a:bodyPr>
          <a:lstStyle/>
          <a:p>
            <a:pPr marL="0" indent="0">
              <a:buNone/>
            </a:pPr>
            <a:r>
              <a:rPr lang="en-AU" dirty="0"/>
              <a:t>‘Collaborative consumption’ </a:t>
            </a:r>
          </a:p>
          <a:p>
            <a:r>
              <a:rPr lang="en-AU" dirty="0"/>
              <a:t>the sharing, loaning and exchanging of consumer goods </a:t>
            </a:r>
          </a:p>
          <a:p>
            <a:pPr marL="0" indent="0">
              <a:buNone/>
            </a:pPr>
            <a:r>
              <a:rPr lang="en-AU" dirty="0"/>
              <a:t>(</a:t>
            </a:r>
            <a:r>
              <a:rPr lang="en-AU" dirty="0" err="1"/>
              <a:t>Botsman</a:t>
            </a:r>
            <a:r>
              <a:rPr lang="en-AU" dirty="0"/>
              <a:t> and Rogers, 2010). </a:t>
            </a:r>
          </a:p>
          <a:p>
            <a:endParaRPr lang="en-AU" dirty="0"/>
          </a:p>
          <a:p>
            <a:pPr marL="0" indent="0">
              <a:buNone/>
            </a:pPr>
            <a:r>
              <a:rPr lang="en-AU" dirty="0"/>
              <a:t>Also known as  ‘access economy’, </a:t>
            </a:r>
          </a:p>
          <a:p>
            <a:pPr marL="0" indent="0">
              <a:buNone/>
            </a:pPr>
            <a:endParaRPr lang="en-AU" dirty="0"/>
          </a:p>
          <a:p>
            <a:r>
              <a:rPr lang="en-AU" dirty="0"/>
              <a:t>used to describe the practice of consumers moving away from ownership and paying to access goods or services for a limited time. </a:t>
            </a:r>
          </a:p>
          <a:p>
            <a:endParaRPr lang="en-AU" dirty="0"/>
          </a:p>
          <a:p>
            <a:endParaRPr lang="en-AU" dirty="0"/>
          </a:p>
        </p:txBody>
      </p:sp>
      <p:sp>
        <p:nvSpPr>
          <p:cNvPr id="4" name="Footer Placeholder 3">
            <a:extLst>
              <a:ext uri="{FF2B5EF4-FFF2-40B4-BE49-F238E27FC236}">
                <a16:creationId xmlns:a16="http://schemas.microsoft.com/office/drawing/2014/main" id="{76EDA54C-2CF9-46EF-B825-2DAA12E0C129}"/>
              </a:ext>
            </a:extLst>
          </p:cNvPr>
          <p:cNvSpPr>
            <a:spLocks noGrp="1"/>
          </p:cNvSpPr>
          <p:nvPr>
            <p:ph type="ftr" sz="quarter" idx="11"/>
          </p:nvPr>
        </p:nvSpPr>
        <p:spPr/>
        <p:txBody>
          <a:bodyPr/>
          <a:lstStyle/>
          <a:p>
            <a:r>
              <a:rPr lang="en-GB"/>
              <a:t>[book title]  © Goodfellow Publishers 201x</a:t>
            </a:r>
          </a:p>
        </p:txBody>
      </p:sp>
    </p:spTree>
    <p:extLst>
      <p:ext uri="{BB962C8B-B14F-4D97-AF65-F5344CB8AC3E}">
        <p14:creationId xmlns:p14="http://schemas.microsoft.com/office/powerpoint/2010/main" val="13722225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414AE-AD1C-411B-9663-015117DB9895}"/>
              </a:ext>
            </a:extLst>
          </p:cNvPr>
          <p:cNvSpPr>
            <a:spLocks noGrp="1"/>
          </p:cNvSpPr>
          <p:nvPr>
            <p:ph type="title"/>
          </p:nvPr>
        </p:nvSpPr>
        <p:spPr/>
        <p:txBody>
          <a:bodyPr/>
          <a:lstStyle/>
          <a:p>
            <a:r>
              <a:rPr lang="en-AU" b="1" dirty="0">
                <a:latin typeface="+mn-lt"/>
              </a:rPr>
              <a:t>Collaborative Consumption</a:t>
            </a:r>
            <a:br>
              <a:rPr lang="en-AU" dirty="0"/>
            </a:br>
            <a:endParaRPr lang="en-AU" dirty="0"/>
          </a:p>
        </p:txBody>
      </p:sp>
      <p:sp>
        <p:nvSpPr>
          <p:cNvPr id="3" name="Content Placeholder 2">
            <a:extLst>
              <a:ext uri="{FF2B5EF4-FFF2-40B4-BE49-F238E27FC236}">
                <a16:creationId xmlns:a16="http://schemas.microsoft.com/office/drawing/2014/main" id="{DAB2F8E5-B736-49A6-B3B4-E3F9C841C098}"/>
              </a:ext>
            </a:extLst>
          </p:cNvPr>
          <p:cNvSpPr>
            <a:spLocks noGrp="1"/>
          </p:cNvSpPr>
          <p:nvPr>
            <p:ph idx="1"/>
          </p:nvPr>
        </p:nvSpPr>
        <p:spPr>
          <a:xfrm>
            <a:off x="838200" y="1253330"/>
            <a:ext cx="10515600" cy="3978237"/>
          </a:xfrm>
        </p:spPr>
        <p:txBody>
          <a:bodyPr>
            <a:noAutofit/>
          </a:bodyPr>
          <a:lstStyle/>
          <a:p>
            <a:pPr marL="0" indent="0">
              <a:buNone/>
            </a:pPr>
            <a:r>
              <a:rPr lang="en-AU" dirty="0"/>
              <a:t>Examples from tourism include: </a:t>
            </a:r>
          </a:p>
          <a:p>
            <a:r>
              <a:rPr lang="en-AU" dirty="0"/>
              <a:t>booking lodging in privately-owned short-term rentals;</a:t>
            </a:r>
          </a:p>
          <a:p>
            <a:r>
              <a:rPr lang="en-AU" dirty="0"/>
              <a:t>booking taxis, cars and bikes, electric scooters; </a:t>
            </a:r>
          </a:p>
          <a:p>
            <a:r>
              <a:rPr lang="en-AU" dirty="0"/>
              <a:t>development of traveller reviews</a:t>
            </a:r>
          </a:p>
          <a:p>
            <a:r>
              <a:rPr lang="en-AU" dirty="0"/>
              <a:t> engaging in a guided tour; or, </a:t>
            </a:r>
          </a:p>
          <a:p>
            <a:r>
              <a:rPr lang="en-AU" dirty="0"/>
              <a:t>dining with locals </a:t>
            </a:r>
          </a:p>
          <a:p>
            <a:pPr marL="0" indent="0">
              <a:buNone/>
            </a:pPr>
            <a:r>
              <a:rPr lang="en-AU" dirty="0"/>
              <a:t>(</a:t>
            </a:r>
            <a:r>
              <a:rPr lang="en-AU" dirty="0" err="1"/>
              <a:t>Geerts</a:t>
            </a:r>
            <a:r>
              <a:rPr lang="en-AU" dirty="0"/>
              <a:t>, 2019). </a:t>
            </a:r>
          </a:p>
          <a:p>
            <a:endParaRPr lang="en-AU" dirty="0"/>
          </a:p>
          <a:p>
            <a:endParaRPr lang="en-AU" dirty="0"/>
          </a:p>
        </p:txBody>
      </p:sp>
      <p:sp>
        <p:nvSpPr>
          <p:cNvPr id="4" name="Footer Placeholder 3">
            <a:extLst>
              <a:ext uri="{FF2B5EF4-FFF2-40B4-BE49-F238E27FC236}">
                <a16:creationId xmlns:a16="http://schemas.microsoft.com/office/drawing/2014/main" id="{76EDA54C-2CF9-46EF-B825-2DAA12E0C129}"/>
              </a:ext>
            </a:extLst>
          </p:cNvPr>
          <p:cNvSpPr>
            <a:spLocks noGrp="1"/>
          </p:cNvSpPr>
          <p:nvPr>
            <p:ph type="ftr" sz="quarter" idx="11"/>
          </p:nvPr>
        </p:nvSpPr>
        <p:spPr/>
        <p:txBody>
          <a:bodyPr/>
          <a:lstStyle/>
          <a:p>
            <a:r>
              <a:rPr lang="en-GB"/>
              <a:t>[book title]  © Goodfellow Publishers 201x</a:t>
            </a:r>
          </a:p>
        </p:txBody>
      </p:sp>
    </p:spTree>
    <p:extLst>
      <p:ext uri="{BB962C8B-B14F-4D97-AF65-F5344CB8AC3E}">
        <p14:creationId xmlns:p14="http://schemas.microsoft.com/office/powerpoint/2010/main" val="23476143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414AE-AD1C-411B-9663-015117DB9895}"/>
              </a:ext>
            </a:extLst>
          </p:cNvPr>
          <p:cNvSpPr>
            <a:spLocks noGrp="1"/>
          </p:cNvSpPr>
          <p:nvPr>
            <p:ph type="title"/>
          </p:nvPr>
        </p:nvSpPr>
        <p:spPr/>
        <p:txBody>
          <a:bodyPr/>
          <a:lstStyle/>
          <a:p>
            <a:r>
              <a:rPr lang="en-AU" b="1" dirty="0">
                <a:latin typeface="+mn-lt"/>
              </a:rPr>
              <a:t>Collaborative Consumption</a:t>
            </a:r>
            <a:br>
              <a:rPr lang="en-AU" dirty="0"/>
            </a:br>
            <a:endParaRPr lang="en-AU" dirty="0"/>
          </a:p>
        </p:txBody>
      </p:sp>
      <p:sp>
        <p:nvSpPr>
          <p:cNvPr id="3" name="Content Placeholder 2">
            <a:extLst>
              <a:ext uri="{FF2B5EF4-FFF2-40B4-BE49-F238E27FC236}">
                <a16:creationId xmlns:a16="http://schemas.microsoft.com/office/drawing/2014/main" id="{DAB2F8E5-B736-49A6-B3B4-E3F9C841C098}"/>
              </a:ext>
            </a:extLst>
          </p:cNvPr>
          <p:cNvSpPr>
            <a:spLocks noGrp="1"/>
          </p:cNvSpPr>
          <p:nvPr>
            <p:ph idx="1"/>
          </p:nvPr>
        </p:nvSpPr>
        <p:spPr>
          <a:xfrm>
            <a:off x="838200" y="1253331"/>
            <a:ext cx="10515600" cy="4351338"/>
          </a:xfrm>
        </p:spPr>
        <p:txBody>
          <a:bodyPr>
            <a:noAutofit/>
          </a:bodyPr>
          <a:lstStyle/>
          <a:p>
            <a:pPr marL="0" indent="0">
              <a:buNone/>
            </a:pPr>
            <a:r>
              <a:rPr lang="en-AU" dirty="0"/>
              <a:t>Has occurred due:</a:t>
            </a:r>
          </a:p>
          <a:p>
            <a:r>
              <a:rPr lang="en-AU" dirty="0"/>
              <a:t> to an increase in environmental concerns;</a:t>
            </a:r>
          </a:p>
          <a:p>
            <a:r>
              <a:rPr lang="en-AU" dirty="0"/>
              <a:t>being cost conscious;</a:t>
            </a:r>
          </a:p>
          <a:p>
            <a:r>
              <a:rPr lang="en-AU" dirty="0"/>
              <a:t>concern regarding consumerism; and, </a:t>
            </a:r>
          </a:p>
          <a:p>
            <a:r>
              <a:rPr lang="en-AU" dirty="0"/>
              <a:t>a renewed belief in the importance of community </a:t>
            </a:r>
          </a:p>
          <a:p>
            <a:pPr marL="0" indent="0">
              <a:buNone/>
            </a:pPr>
            <a:r>
              <a:rPr lang="en-AU" dirty="0"/>
              <a:t>which has led to a culture of </a:t>
            </a:r>
          </a:p>
          <a:p>
            <a:pPr marL="0" indent="0">
              <a:buNone/>
            </a:pPr>
            <a:r>
              <a:rPr lang="en-AU" dirty="0"/>
              <a:t>‘sharing, aggregation, openness, and cooperation’ </a:t>
            </a:r>
          </a:p>
          <a:p>
            <a:pPr marL="0" indent="0">
              <a:buNone/>
            </a:pPr>
            <a:r>
              <a:rPr lang="en-AU" dirty="0"/>
              <a:t>(</a:t>
            </a:r>
            <a:r>
              <a:rPr lang="en-AU" dirty="0" err="1"/>
              <a:t>Botsman</a:t>
            </a:r>
            <a:r>
              <a:rPr lang="en-AU" dirty="0"/>
              <a:t> and Rogers, 2010: xx). </a:t>
            </a:r>
          </a:p>
          <a:p>
            <a:endParaRPr lang="en-AU" dirty="0"/>
          </a:p>
        </p:txBody>
      </p:sp>
      <p:sp>
        <p:nvSpPr>
          <p:cNvPr id="4" name="Footer Placeholder 3">
            <a:extLst>
              <a:ext uri="{FF2B5EF4-FFF2-40B4-BE49-F238E27FC236}">
                <a16:creationId xmlns:a16="http://schemas.microsoft.com/office/drawing/2014/main" id="{76EDA54C-2CF9-46EF-B825-2DAA12E0C129}"/>
              </a:ext>
            </a:extLst>
          </p:cNvPr>
          <p:cNvSpPr>
            <a:spLocks noGrp="1"/>
          </p:cNvSpPr>
          <p:nvPr>
            <p:ph type="ftr" sz="quarter" idx="11"/>
          </p:nvPr>
        </p:nvSpPr>
        <p:spPr/>
        <p:txBody>
          <a:bodyPr/>
          <a:lstStyle/>
          <a:p>
            <a:r>
              <a:rPr lang="en-GB"/>
              <a:t>[book title]  © Goodfellow Publishers 201x</a:t>
            </a:r>
          </a:p>
        </p:txBody>
      </p:sp>
    </p:spTree>
    <p:extLst>
      <p:ext uri="{BB962C8B-B14F-4D97-AF65-F5344CB8AC3E}">
        <p14:creationId xmlns:p14="http://schemas.microsoft.com/office/powerpoint/2010/main" val="31207939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414AE-AD1C-411B-9663-015117DB9895}"/>
              </a:ext>
            </a:extLst>
          </p:cNvPr>
          <p:cNvSpPr>
            <a:spLocks noGrp="1"/>
          </p:cNvSpPr>
          <p:nvPr>
            <p:ph type="title"/>
          </p:nvPr>
        </p:nvSpPr>
        <p:spPr>
          <a:xfrm>
            <a:off x="838200" y="40991"/>
            <a:ext cx="10515600" cy="790924"/>
          </a:xfrm>
        </p:spPr>
        <p:txBody>
          <a:bodyPr>
            <a:normAutofit/>
          </a:bodyPr>
          <a:lstStyle/>
          <a:p>
            <a:r>
              <a:rPr lang="en-AU" b="1" dirty="0">
                <a:latin typeface="+mn-lt"/>
              </a:rPr>
              <a:t>Collaborative Consumption</a:t>
            </a:r>
            <a:endParaRPr lang="en-AU" dirty="0"/>
          </a:p>
        </p:txBody>
      </p:sp>
      <p:sp>
        <p:nvSpPr>
          <p:cNvPr id="3" name="Content Placeholder 2">
            <a:extLst>
              <a:ext uri="{FF2B5EF4-FFF2-40B4-BE49-F238E27FC236}">
                <a16:creationId xmlns:a16="http://schemas.microsoft.com/office/drawing/2014/main" id="{DAB2F8E5-B736-49A6-B3B4-E3F9C841C098}"/>
              </a:ext>
            </a:extLst>
          </p:cNvPr>
          <p:cNvSpPr>
            <a:spLocks noGrp="1"/>
          </p:cNvSpPr>
          <p:nvPr>
            <p:ph idx="1"/>
          </p:nvPr>
        </p:nvSpPr>
        <p:spPr>
          <a:xfrm>
            <a:off x="743196" y="927449"/>
            <a:ext cx="11021173" cy="5691716"/>
          </a:xfrm>
        </p:spPr>
        <p:txBody>
          <a:bodyPr>
            <a:noAutofit/>
          </a:bodyPr>
          <a:lstStyle/>
          <a:p>
            <a:pPr marL="0" indent="0">
              <a:buNone/>
            </a:pPr>
            <a:r>
              <a:rPr lang="en-AU" dirty="0"/>
              <a:t>We are living in an increasingly collaborative world:</a:t>
            </a:r>
          </a:p>
          <a:p>
            <a:r>
              <a:rPr lang="en-AU" dirty="0"/>
              <a:t>where sharing and collaboration have become second nature </a:t>
            </a:r>
          </a:p>
          <a:p>
            <a:r>
              <a:rPr lang="en-AU" dirty="0"/>
              <a:t>people meet up in chat rooms and social forums to :</a:t>
            </a:r>
          </a:p>
          <a:p>
            <a:r>
              <a:rPr lang="en-AU" dirty="0"/>
              <a:t> ‘upload music, books, and videos; and share thoughts and daily actions with the rest of the world’  (</a:t>
            </a:r>
            <a:r>
              <a:rPr lang="en-AU" dirty="0" err="1"/>
              <a:t>Botsman</a:t>
            </a:r>
            <a:r>
              <a:rPr lang="en-AU" dirty="0"/>
              <a:t> and Rogers, 2010: 86). </a:t>
            </a:r>
          </a:p>
          <a:p>
            <a:endParaRPr lang="en-AU" dirty="0"/>
          </a:p>
          <a:p>
            <a:r>
              <a:rPr lang="en-AU" dirty="0"/>
              <a:t>Travel has been ‘revolutionised by the access economy’. (</a:t>
            </a:r>
            <a:r>
              <a:rPr lang="en-AU" dirty="0" err="1"/>
              <a:t>Geerts</a:t>
            </a:r>
            <a:r>
              <a:rPr lang="en-AU" dirty="0"/>
              <a:t>, 2019). </a:t>
            </a:r>
          </a:p>
          <a:p>
            <a:endParaRPr lang="en-AU" dirty="0"/>
          </a:p>
          <a:p>
            <a:r>
              <a:rPr lang="en-AU" dirty="0"/>
              <a:t>Such collaborative consumption suggests less emphasis on physical materialism as a status and perhaps a move to having tourism experiences as status that is confirmed and boasted about via social media posts and photographs.</a:t>
            </a:r>
          </a:p>
          <a:p>
            <a:endParaRPr lang="en-AU" dirty="0"/>
          </a:p>
          <a:p>
            <a:endParaRPr lang="en-AU" dirty="0"/>
          </a:p>
          <a:p>
            <a:endParaRPr lang="en-AU" dirty="0"/>
          </a:p>
        </p:txBody>
      </p:sp>
      <p:sp>
        <p:nvSpPr>
          <p:cNvPr id="4" name="Footer Placeholder 3">
            <a:extLst>
              <a:ext uri="{FF2B5EF4-FFF2-40B4-BE49-F238E27FC236}">
                <a16:creationId xmlns:a16="http://schemas.microsoft.com/office/drawing/2014/main" id="{76EDA54C-2CF9-46EF-B825-2DAA12E0C129}"/>
              </a:ext>
            </a:extLst>
          </p:cNvPr>
          <p:cNvSpPr>
            <a:spLocks noGrp="1"/>
          </p:cNvSpPr>
          <p:nvPr>
            <p:ph type="ftr" sz="quarter" idx="11"/>
          </p:nvPr>
        </p:nvSpPr>
        <p:spPr/>
        <p:txBody>
          <a:bodyPr/>
          <a:lstStyle/>
          <a:p>
            <a:r>
              <a:rPr lang="en-GB"/>
              <a:t>[book title]  © Goodfellow Publishers 201x</a:t>
            </a:r>
          </a:p>
        </p:txBody>
      </p:sp>
    </p:spTree>
    <p:extLst>
      <p:ext uri="{BB962C8B-B14F-4D97-AF65-F5344CB8AC3E}">
        <p14:creationId xmlns:p14="http://schemas.microsoft.com/office/powerpoint/2010/main" val="1562435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24735-FDAF-43BC-B12C-F0E48C33D8AD}"/>
              </a:ext>
            </a:extLst>
          </p:cNvPr>
          <p:cNvSpPr>
            <a:spLocks noGrp="1"/>
          </p:cNvSpPr>
          <p:nvPr>
            <p:ph type="title"/>
          </p:nvPr>
        </p:nvSpPr>
        <p:spPr/>
        <p:txBody>
          <a:bodyPr/>
          <a:lstStyle/>
          <a:p>
            <a:r>
              <a:rPr lang="en-AU" b="1" dirty="0">
                <a:latin typeface="+mn-lt"/>
              </a:rPr>
              <a:t>Consumer Activism</a:t>
            </a:r>
            <a:br>
              <a:rPr lang="en-AU" b="1" dirty="0">
                <a:latin typeface="+mn-lt"/>
              </a:rPr>
            </a:br>
            <a:endParaRPr lang="en-AU" dirty="0">
              <a:latin typeface="+mn-lt"/>
            </a:endParaRPr>
          </a:p>
        </p:txBody>
      </p:sp>
      <p:sp>
        <p:nvSpPr>
          <p:cNvPr id="3" name="Content Placeholder 2">
            <a:extLst>
              <a:ext uri="{FF2B5EF4-FFF2-40B4-BE49-F238E27FC236}">
                <a16:creationId xmlns:a16="http://schemas.microsoft.com/office/drawing/2014/main" id="{C359C20F-46C5-416C-BE9E-C8F5D5100165}"/>
              </a:ext>
            </a:extLst>
          </p:cNvPr>
          <p:cNvSpPr>
            <a:spLocks noGrp="1"/>
          </p:cNvSpPr>
          <p:nvPr>
            <p:ph idx="1"/>
          </p:nvPr>
        </p:nvSpPr>
        <p:spPr>
          <a:xfrm>
            <a:off x="838200" y="1253330"/>
            <a:ext cx="10515600" cy="5103019"/>
          </a:xfrm>
        </p:spPr>
        <p:txBody>
          <a:bodyPr>
            <a:noAutofit/>
          </a:bodyPr>
          <a:lstStyle/>
          <a:p>
            <a:r>
              <a:rPr lang="en-AU" dirty="0"/>
              <a:t>Recent online exposes and documentaries regarding the use of animals as entertainment and animal ethics may lead to tourists being more mindful to avoid animal use during their tourism experiences </a:t>
            </a:r>
          </a:p>
          <a:p>
            <a:pPr marL="0" indent="0">
              <a:buNone/>
            </a:pPr>
            <a:r>
              <a:rPr lang="en-AU" dirty="0"/>
              <a:t>(Carr and Broom, 2018). </a:t>
            </a:r>
          </a:p>
          <a:p>
            <a:endParaRPr lang="en-AU" dirty="0"/>
          </a:p>
          <a:p>
            <a:r>
              <a:rPr lang="en-AU" dirty="0"/>
              <a:t>These activities include elephant riding, marine mammal performances and interactions with ‘captive dolphins, lion cubs and suspiciously docile tigers’ </a:t>
            </a:r>
          </a:p>
          <a:p>
            <a:r>
              <a:rPr lang="en-AU" dirty="0"/>
              <a:t>(Cape Times, 2019: 6). </a:t>
            </a:r>
          </a:p>
          <a:p>
            <a:endParaRPr lang="en-AU" dirty="0"/>
          </a:p>
        </p:txBody>
      </p:sp>
      <p:sp>
        <p:nvSpPr>
          <p:cNvPr id="4" name="Footer Placeholder 3">
            <a:extLst>
              <a:ext uri="{FF2B5EF4-FFF2-40B4-BE49-F238E27FC236}">
                <a16:creationId xmlns:a16="http://schemas.microsoft.com/office/drawing/2014/main" id="{9C293D14-C18C-471C-BD51-DAC31488B171}"/>
              </a:ext>
            </a:extLst>
          </p:cNvPr>
          <p:cNvSpPr>
            <a:spLocks noGrp="1"/>
          </p:cNvSpPr>
          <p:nvPr>
            <p:ph type="ftr" sz="quarter" idx="11"/>
          </p:nvPr>
        </p:nvSpPr>
        <p:spPr/>
        <p:txBody>
          <a:bodyPr/>
          <a:lstStyle/>
          <a:p>
            <a:r>
              <a:rPr lang="en-GB"/>
              <a:t>[book title]  © Goodfellow Publishers 201x</a:t>
            </a:r>
          </a:p>
        </p:txBody>
      </p:sp>
    </p:spTree>
    <p:extLst>
      <p:ext uri="{BB962C8B-B14F-4D97-AF65-F5344CB8AC3E}">
        <p14:creationId xmlns:p14="http://schemas.microsoft.com/office/powerpoint/2010/main" val="7731177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24735-FDAF-43BC-B12C-F0E48C33D8AD}"/>
              </a:ext>
            </a:extLst>
          </p:cNvPr>
          <p:cNvSpPr>
            <a:spLocks noGrp="1"/>
          </p:cNvSpPr>
          <p:nvPr>
            <p:ph type="title"/>
          </p:nvPr>
        </p:nvSpPr>
        <p:spPr/>
        <p:txBody>
          <a:bodyPr/>
          <a:lstStyle/>
          <a:p>
            <a:r>
              <a:rPr lang="en-AU" b="1" dirty="0">
                <a:latin typeface="+mn-lt"/>
              </a:rPr>
              <a:t>Consumer Activism</a:t>
            </a:r>
            <a:br>
              <a:rPr lang="en-AU" b="1" dirty="0">
                <a:latin typeface="+mn-lt"/>
              </a:rPr>
            </a:br>
            <a:endParaRPr lang="en-AU" dirty="0">
              <a:latin typeface="+mn-lt"/>
            </a:endParaRPr>
          </a:p>
        </p:txBody>
      </p:sp>
      <p:sp>
        <p:nvSpPr>
          <p:cNvPr id="3" name="Content Placeholder 2">
            <a:extLst>
              <a:ext uri="{FF2B5EF4-FFF2-40B4-BE49-F238E27FC236}">
                <a16:creationId xmlns:a16="http://schemas.microsoft.com/office/drawing/2014/main" id="{C359C20F-46C5-416C-BE9E-C8F5D5100165}"/>
              </a:ext>
            </a:extLst>
          </p:cNvPr>
          <p:cNvSpPr>
            <a:spLocks noGrp="1"/>
          </p:cNvSpPr>
          <p:nvPr>
            <p:ph idx="1"/>
          </p:nvPr>
        </p:nvSpPr>
        <p:spPr>
          <a:xfrm>
            <a:off x="551596" y="1027906"/>
            <a:ext cx="11308307" cy="5328444"/>
          </a:xfrm>
        </p:spPr>
        <p:txBody>
          <a:bodyPr>
            <a:noAutofit/>
          </a:bodyPr>
          <a:lstStyle/>
          <a:p>
            <a:r>
              <a:rPr lang="en-AU" dirty="0"/>
              <a:t>They may also be less likely to purchase goods made of ivory, exotic skin products and body parts of endangered animals due to a higher awareness of the ethics of doing so. </a:t>
            </a:r>
          </a:p>
          <a:p>
            <a:endParaRPr lang="en-AU" dirty="0"/>
          </a:p>
          <a:p>
            <a:pPr marL="0" indent="0">
              <a:buNone/>
            </a:pPr>
            <a:r>
              <a:rPr lang="en-AU" dirty="0"/>
              <a:t>There may be a growth in philanthropically-minded travellers who show an interest in ‘going and doing’ projects by:</a:t>
            </a:r>
          </a:p>
          <a:p>
            <a:r>
              <a:rPr lang="en-AU" dirty="0"/>
              <a:t>volunteering at well-established animal sanctuaries, </a:t>
            </a:r>
          </a:p>
          <a:p>
            <a:r>
              <a:rPr lang="en-AU" dirty="0"/>
              <a:t>going on beach clean-ups and </a:t>
            </a:r>
          </a:p>
          <a:p>
            <a:r>
              <a:rPr lang="en-AU" dirty="0"/>
              <a:t>going on cultural exchanges to engage with locals on a more personal level </a:t>
            </a:r>
          </a:p>
          <a:p>
            <a:pPr marL="0" indent="0">
              <a:buNone/>
            </a:pPr>
            <a:r>
              <a:rPr lang="en-AU" dirty="0"/>
              <a:t>(Cape Times, 2019: 6). </a:t>
            </a:r>
          </a:p>
          <a:p>
            <a:endParaRPr lang="en-AU" dirty="0"/>
          </a:p>
        </p:txBody>
      </p:sp>
      <p:sp>
        <p:nvSpPr>
          <p:cNvPr id="4" name="Footer Placeholder 3">
            <a:extLst>
              <a:ext uri="{FF2B5EF4-FFF2-40B4-BE49-F238E27FC236}">
                <a16:creationId xmlns:a16="http://schemas.microsoft.com/office/drawing/2014/main" id="{9C293D14-C18C-471C-BD51-DAC31488B171}"/>
              </a:ext>
            </a:extLst>
          </p:cNvPr>
          <p:cNvSpPr>
            <a:spLocks noGrp="1"/>
          </p:cNvSpPr>
          <p:nvPr>
            <p:ph type="ftr" sz="quarter" idx="11"/>
          </p:nvPr>
        </p:nvSpPr>
        <p:spPr/>
        <p:txBody>
          <a:bodyPr/>
          <a:lstStyle/>
          <a:p>
            <a:r>
              <a:rPr lang="en-GB"/>
              <a:t>[book title]  © Goodfellow Publishers 201x</a:t>
            </a:r>
          </a:p>
        </p:txBody>
      </p:sp>
    </p:spTree>
    <p:extLst>
      <p:ext uri="{BB962C8B-B14F-4D97-AF65-F5344CB8AC3E}">
        <p14:creationId xmlns:p14="http://schemas.microsoft.com/office/powerpoint/2010/main" val="12419809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Summary</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495841"/>
            <a:ext cx="10515600" cy="4351338"/>
          </a:xfrm>
        </p:spPr>
        <p:txBody>
          <a:bodyPr>
            <a:normAutofit/>
          </a:bodyPr>
          <a:lstStyle/>
          <a:p>
            <a:r>
              <a:rPr lang="en-AU" dirty="0"/>
              <a:t>Reflected on the drivers which are likely to influence tourism in the future.</a:t>
            </a:r>
          </a:p>
          <a:p>
            <a:r>
              <a:rPr lang="en-AU" dirty="0"/>
              <a:t> Some aspects will remain as drivers of tourism, namely the time, money and means to travel. </a:t>
            </a:r>
          </a:p>
          <a:p>
            <a:r>
              <a:rPr lang="en-AU" dirty="0"/>
              <a:t>However, there are likely to be new drivers which influence the future of tourism. </a:t>
            </a:r>
          </a:p>
          <a:p>
            <a:r>
              <a:rPr lang="en-AU" dirty="0"/>
              <a:t>Among these may be citizens who are concerned about the impact that air transport has on climate change and who choose to holiday locally without using air travel. </a:t>
            </a:r>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927748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Introduction</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31662"/>
            <a:ext cx="10515600" cy="4351338"/>
          </a:xfrm>
        </p:spPr>
        <p:txBody>
          <a:bodyPr/>
          <a:lstStyle/>
          <a:p>
            <a:pPr>
              <a:lnSpc>
                <a:spcPct val="100000"/>
              </a:lnSpc>
            </a:pPr>
            <a:r>
              <a:rPr lang="en-AU" sz="3200" dirty="0"/>
              <a:t>International and domestic tourism has traditionally been:  </a:t>
            </a:r>
          </a:p>
          <a:p>
            <a:pPr lvl="1">
              <a:lnSpc>
                <a:spcPct val="100000"/>
              </a:lnSpc>
            </a:pPr>
            <a:r>
              <a:rPr lang="en-AU" sz="3200" dirty="0"/>
              <a:t>engaged in by those who are from prosperous countries, who have higher incomes and stable and secure societies </a:t>
            </a:r>
          </a:p>
          <a:p>
            <a:pPr lvl="1">
              <a:lnSpc>
                <a:spcPct val="100000"/>
              </a:lnSpc>
            </a:pPr>
            <a:endParaRPr lang="en-AU" sz="3200" dirty="0"/>
          </a:p>
          <a:p>
            <a:pPr lvl="1">
              <a:lnSpc>
                <a:spcPct val="100000"/>
              </a:lnSpc>
            </a:pPr>
            <a:r>
              <a:rPr lang="en-AU" sz="3200" dirty="0"/>
              <a:t>occurring between the more developed countries or from developed countries to developing countries. </a:t>
            </a:r>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2653919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365125"/>
            <a:ext cx="10515600" cy="543991"/>
          </a:xfrm>
        </p:spPr>
        <p:txBody>
          <a:bodyPr>
            <a:normAutofit fontScale="90000"/>
          </a:bodyPr>
          <a:lstStyle/>
          <a:p>
            <a:r>
              <a:rPr lang="en-AU" b="1" dirty="0">
                <a:latin typeface="+mn-lt"/>
              </a:rPr>
              <a:t>Summary</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253331"/>
            <a:ext cx="10515600" cy="4351338"/>
          </a:xfrm>
        </p:spPr>
        <p:txBody>
          <a:bodyPr>
            <a:normAutofit/>
          </a:bodyPr>
          <a:lstStyle/>
          <a:p>
            <a:r>
              <a:rPr lang="en-AU" dirty="0"/>
              <a:t>Generation Z is likely to continue to travel to seek human interaction and new experiences, but how they travel may be different. </a:t>
            </a:r>
          </a:p>
          <a:p>
            <a:r>
              <a:rPr lang="en-AU" dirty="0"/>
              <a:t>They may embrace slow tourism by using land and sea-based transport rather than air transport. </a:t>
            </a:r>
          </a:p>
          <a:p>
            <a:r>
              <a:rPr lang="en-AU" dirty="0"/>
              <a:t>Airlines are under pressure to develop aircraft which are fuel-efficient and use renewable sources of energy. </a:t>
            </a:r>
          </a:p>
          <a:p>
            <a:r>
              <a:rPr lang="en-AU" dirty="0"/>
              <a:t>A green fleet of aircraft may encourage guilt free travel. </a:t>
            </a:r>
          </a:p>
          <a:p>
            <a:pPr marL="0" indent="0">
              <a:buNone/>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7937547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365125"/>
            <a:ext cx="10515600" cy="543991"/>
          </a:xfrm>
        </p:spPr>
        <p:txBody>
          <a:bodyPr>
            <a:normAutofit fontScale="90000"/>
          </a:bodyPr>
          <a:lstStyle/>
          <a:p>
            <a:r>
              <a:rPr lang="en-AU" b="1" dirty="0">
                <a:latin typeface="+mn-lt"/>
              </a:rPr>
              <a:t>Summary</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673307" y="1253331"/>
            <a:ext cx="10515600" cy="4351338"/>
          </a:xfrm>
        </p:spPr>
        <p:txBody>
          <a:bodyPr>
            <a:normAutofit/>
          </a:bodyPr>
          <a:lstStyle/>
          <a:p>
            <a:r>
              <a:rPr lang="en-AU" dirty="0"/>
              <a:t>Since tourists often seek new cultures and landscapes that are far away from their home environment, it may be impractical not to fly. </a:t>
            </a:r>
          </a:p>
          <a:p>
            <a:r>
              <a:rPr lang="en-AU" dirty="0"/>
              <a:t>Instead, tourists will have to choose cleaner alternatives in order to satisfy the human need for new experiences, </a:t>
            </a:r>
          </a:p>
          <a:p>
            <a:r>
              <a:rPr lang="en-AU" dirty="0"/>
              <a:t>which is likely to continue driving future tourism for the foreseeable time. </a:t>
            </a:r>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9577008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365126"/>
            <a:ext cx="10515600" cy="1065090"/>
          </a:xfrm>
        </p:spPr>
        <p:txBody>
          <a:bodyPr/>
          <a:lstStyle/>
          <a:p>
            <a:r>
              <a:rPr lang="en-AU" b="1" dirty="0">
                <a:latin typeface="+mn-lt"/>
              </a:rPr>
              <a:t>Case Study and Additional Resources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430216"/>
            <a:ext cx="10814538" cy="4926134"/>
          </a:xfrm>
        </p:spPr>
        <p:txBody>
          <a:bodyPr>
            <a:normAutofit/>
          </a:bodyPr>
          <a:lstStyle/>
          <a:p>
            <a:pPr marL="0" indent="0">
              <a:buNone/>
            </a:pPr>
            <a:r>
              <a:rPr lang="en-AU" b="1" dirty="0"/>
              <a:t>Case Study: Analysing The Chinese Tourist Market</a:t>
            </a:r>
            <a:endParaRPr lang="en-AU" dirty="0"/>
          </a:p>
          <a:p>
            <a:pPr marL="0" indent="0">
              <a:buNone/>
            </a:pPr>
            <a:r>
              <a:rPr lang="en-AU" b="1" dirty="0"/>
              <a:t>Discussion Questions</a:t>
            </a:r>
            <a:endParaRPr lang="en-AU" sz="3600" b="1" dirty="0"/>
          </a:p>
          <a:p>
            <a:pPr marL="514350" indent="-514350">
              <a:buFont typeface="+mj-lt"/>
              <a:buAutoNum type="arabicPeriod"/>
            </a:pPr>
            <a:r>
              <a:rPr lang="en-AU" dirty="0"/>
              <a:t>Determine the interests and motivations of the Chinese outbound market, and then provide suggestions on how tourism and hospitality businesses in the tourist receiving countries can provide appropriate products and services that encourages repeat business and good word of mouth recommendation.</a:t>
            </a:r>
          </a:p>
          <a:p>
            <a:pPr marL="514350" indent="-514350">
              <a:buFont typeface="+mj-lt"/>
              <a:buAutoNum type="arabicPeriod"/>
            </a:pPr>
            <a:r>
              <a:rPr lang="en-AU" dirty="0"/>
              <a:t>Recognising the economic benefits of the growing Chinese tourist market for receiving countries market, suggest what actions governments could take to ensure adequate management of the Chinese market and any benefits maximised.</a:t>
            </a:r>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21034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599660" y="136526"/>
            <a:ext cx="10515600" cy="711614"/>
          </a:xfrm>
        </p:spPr>
        <p:txBody>
          <a:bodyPr>
            <a:normAutofit fontScale="90000"/>
          </a:bodyPr>
          <a:lstStyle/>
          <a:p>
            <a:pPr>
              <a:lnSpc>
                <a:spcPct val="100000"/>
              </a:lnSpc>
            </a:pPr>
            <a:r>
              <a:rPr lang="en-AU" b="1" dirty="0">
                <a:latin typeface="+mn-lt"/>
              </a:rPr>
              <a:t>Introduction</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82615"/>
            <a:ext cx="10515600" cy="4594348"/>
          </a:xfrm>
        </p:spPr>
        <p:txBody>
          <a:bodyPr>
            <a:normAutofit/>
          </a:bodyPr>
          <a:lstStyle/>
          <a:p>
            <a:pPr>
              <a:lnSpc>
                <a:spcPct val="100000"/>
              </a:lnSpc>
            </a:pPr>
            <a:endParaRPr lang="en-AU" sz="4800" dirty="0"/>
          </a:p>
          <a:p>
            <a:endParaRPr lang="en-AU" sz="4800"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
        <p:nvSpPr>
          <p:cNvPr id="6" name="Rectangle 5">
            <a:extLst>
              <a:ext uri="{FF2B5EF4-FFF2-40B4-BE49-F238E27FC236}">
                <a16:creationId xmlns:a16="http://schemas.microsoft.com/office/drawing/2014/main" id="{443382B4-B688-41DB-8046-1A464B95EC31}"/>
              </a:ext>
            </a:extLst>
          </p:cNvPr>
          <p:cNvSpPr/>
          <p:nvPr/>
        </p:nvSpPr>
        <p:spPr>
          <a:xfrm>
            <a:off x="599660" y="1027527"/>
            <a:ext cx="10638183" cy="5016758"/>
          </a:xfrm>
          <a:prstGeom prst="rect">
            <a:avLst/>
          </a:prstGeom>
        </p:spPr>
        <p:txBody>
          <a:bodyPr wrap="square">
            <a:spAutoFit/>
          </a:bodyPr>
          <a:lstStyle/>
          <a:p>
            <a:r>
              <a:rPr lang="en-AU" sz="3200" dirty="0"/>
              <a:t>Grown in tourism is fuelled via:</a:t>
            </a:r>
          </a:p>
          <a:p>
            <a:pPr marL="457200" indent="-457200">
              <a:buFont typeface="Arial" panose="020B0604020202020204" pitchFamily="34" charset="0"/>
              <a:buChar char="•"/>
            </a:pPr>
            <a:r>
              <a:rPr lang="en-AU" sz="3200" dirty="0"/>
              <a:t>‘rising real incomes, </a:t>
            </a:r>
          </a:p>
          <a:p>
            <a:pPr marL="457200" indent="-457200">
              <a:buFont typeface="Arial" panose="020B0604020202020204" pitchFamily="34" charset="0"/>
              <a:buChar char="•"/>
            </a:pPr>
            <a:r>
              <a:rPr lang="en-AU" sz="3200" dirty="0"/>
              <a:t>expanding discretionary spending, </a:t>
            </a:r>
          </a:p>
          <a:p>
            <a:pPr marL="457200" indent="-457200">
              <a:buFont typeface="Arial" panose="020B0604020202020204" pitchFamily="34" charset="0"/>
              <a:buChar char="•"/>
            </a:pPr>
            <a:r>
              <a:rPr lang="en-AU" sz="3200" dirty="0"/>
              <a:t>increasing leisure time, </a:t>
            </a:r>
          </a:p>
          <a:p>
            <a:pPr marL="457200" indent="-457200">
              <a:buFont typeface="Arial" panose="020B0604020202020204" pitchFamily="34" charset="0"/>
              <a:buChar char="•"/>
            </a:pPr>
            <a:r>
              <a:rPr lang="en-AU" sz="3200" dirty="0"/>
              <a:t>faster and cheaper transport and </a:t>
            </a:r>
          </a:p>
          <a:p>
            <a:pPr marL="457200" indent="-457200">
              <a:buFont typeface="Arial" panose="020B0604020202020204" pitchFamily="34" charset="0"/>
              <a:buChar char="•"/>
            </a:pPr>
            <a:r>
              <a:rPr lang="en-AU" sz="3200" dirty="0"/>
              <a:t>the spread of global awareness through the printed and broadcast media and… through the internet’</a:t>
            </a:r>
          </a:p>
          <a:p>
            <a:r>
              <a:rPr lang="en-AU" sz="3200" dirty="0"/>
              <a:t>(Todd, 2001: 15). </a:t>
            </a:r>
          </a:p>
          <a:p>
            <a:endParaRPr lang="en-AU" sz="3200" dirty="0"/>
          </a:p>
          <a:p>
            <a:r>
              <a:rPr lang="en-AU" sz="3200" dirty="0"/>
              <a:t>What will happen to tourism in the future?</a:t>
            </a:r>
          </a:p>
        </p:txBody>
      </p:sp>
    </p:spTree>
    <p:extLst>
      <p:ext uri="{BB962C8B-B14F-4D97-AF65-F5344CB8AC3E}">
        <p14:creationId xmlns:p14="http://schemas.microsoft.com/office/powerpoint/2010/main" val="2289073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36525"/>
            <a:ext cx="10515600" cy="721553"/>
          </a:xfrm>
        </p:spPr>
        <p:txBody>
          <a:bodyPr/>
          <a:lstStyle/>
          <a:p>
            <a:r>
              <a:rPr lang="en-AU" b="1" dirty="0">
                <a:latin typeface="+mn-lt"/>
              </a:rPr>
              <a:t>Predicting the future</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041331"/>
            <a:ext cx="10515600" cy="5130869"/>
          </a:xfrm>
        </p:spPr>
        <p:txBody>
          <a:bodyPr>
            <a:noAutofit/>
          </a:bodyPr>
          <a:lstStyle/>
          <a:p>
            <a:pPr>
              <a:lnSpc>
                <a:spcPct val="100000"/>
              </a:lnSpc>
            </a:pPr>
            <a:r>
              <a:rPr lang="en-AU" sz="2400" dirty="0"/>
              <a:t>Tourism and leisure forecasting involves a human element so it has been described as being more similar to economic forecasting.</a:t>
            </a:r>
          </a:p>
          <a:p>
            <a:pPr>
              <a:lnSpc>
                <a:spcPct val="100000"/>
              </a:lnSpc>
            </a:pPr>
            <a:r>
              <a:rPr lang="en-AU" sz="2400" dirty="0"/>
              <a:t>To start any examination of future travel we should reflect on our understanding of the past and the present. </a:t>
            </a:r>
          </a:p>
          <a:p>
            <a:pPr>
              <a:lnSpc>
                <a:spcPct val="100000"/>
              </a:lnSpc>
            </a:pPr>
            <a:endParaRPr lang="en-AU" sz="2400" dirty="0"/>
          </a:p>
          <a:p>
            <a:pPr marL="0" indent="0">
              <a:lnSpc>
                <a:spcPct val="100000"/>
              </a:lnSpc>
              <a:buNone/>
            </a:pPr>
            <a:r>
              <a:rPr lang="en-AU" sz="2400" dirty="0"/>
              <a:t>For tourism to occur an individual has to have:</a:t>
            </a:r>
          </a:p>
          <a:p>
            <a:pPr>
              <a:lnSpc>
                <a:spcPct val="100000"/>
              </a:lnSpc>
            </a:pPr>
            <a:r>
              <a:rPr lang="en-AU" sz="2400" dirty="0"/>
              <a:t>the time, money and means to travel </a:t>
            </a:r>
          </a:p>
          <a:p>
            <a:pPr>
              <a:lnSpc>
                <a:spcPct val="100000"/>
              </a:lnSpc>
            </a:pPr>
            <a:r>
              <a:rPr lang="en-AU" sz="2400" dirty="0"/>
              <a:t>increased awareness of tourist attractions, events and destinations </a:t>
            </a:r>
          </a:p>
          <a:p>
            <a:pPr>
              <a:lnSpc>
                <a:spcPct val="100000"/>
              </a:lnSpc>
            </a:pPr>
            <a:r>
              <a:rPr lang="en-AU" sz="2400" dirty="0"/>
              <a:t>access to relatively cheap transport</a:t>
            </a:r>
          </a:p>
          <a:p>
            <a:pPr marL="0" indent="0">
              <a:lnSpc>
                <a:spcPct val="100000"/>
              </a:lnSpc>
              <a:buNone/>
            </a:pPr>
            <a:endParaRPr lang="en-AU" sz="2400" dirty="0"/>
          </a:p>
          <a:p>
            <a:pPr marL="0" indent="0">
              <a:lnSpc>
                <a:spcPct val="100000"/>
              </a:lnSpc>
              <a:buNone/>
            </a:pPr>
            <a:r>
              <a:rPr lang="en-AU" sz="2400" dirty="0"/>
              <a:t>These factors have been in place in the last 50 years</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210571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365125"/>
            <a:ext cx="10515600" cy="777875"/>
          </a:xfrm>
        </p:spPr>
        <p:txBody>
          <a:bodyPr/>
          <a:lstStyle/>
          <a:p>
            <a:r>
              <a:rPr lang="en-AU" b="1" dirty="0">
                <a:latin typeface="+mn-lt"/>
              </a:rPr>
              <a:t>Leisure Time</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446639"/>
            <a:ext cx="10515600" cy="4606071"/>
          </a:xfrm>
        </p:spPr>
        <p:txBody>
          <a:bodyPr>
            <a:normAutofit fontScale="92500"/>
          </a:bodyPr>
          <a:lstStyle/>
          <a:p>
            <a:pPr marL="0" indent="0">
              <a:buNone/>
            </a:pPr>
            <a:r>
              <a:rPr lang="en-AU" dirty="0"/>
              <a:t>In the post-industrial world rigid patterns of work have been challenged due to:</a:t>
            </a:r>
          </a:p>
          <a:p>
            <a:r>
              <a:rPr lang="en-AU" dirty="0"/>
              <a:t>the diversified location of the workplace;</a:t>
            </a:r>
          </a:p>
          <a:p>
            <a:r>
              <a:rPr lang="en-AU" dirty="0"/>
              <a:t>the expansion of part-time and casual work; and, </a:t>
            </a:r>
          </a:p>
          <a:p>
            <a:r>
              <a:rPr lang="en-AU" dirty="0"/>
              <a:t>the flexibility in working hours changing career opportunities</a:t>
            </a:r>
          </a:p>
          <a:p>
            <a:pPr marL="0" indent="0">
              <a:buNone/>
            </a:pPr>
            <a:endParaRPr lang="en-AU" dirty="0"/>
          </a:p>
          <a:p>
            <a:pPr marL="0" indent="0">
              <a:buNone/>
            </a:pPr>
            <a:r>
              <a:rPr lang="en-AU" dirty="0"/>
              <a:t>People </a:t>
            </a:r>
          </a:p>
          <a:p>
            <a:r>
              <a:rPr lang="en-AU" dirty="0"/>
              <a:t>no longer necessarily regard the weekend as a time of rest and relaxation:</a:t>
            </a:r>
          </a:p>
          <a:p>
            <a:r>
              <a:rPr lang="en-AU" dirty="0"/>
              <a:t>fit their leisure and tourism activities around the seven-day week, 24-hour economy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035110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36525"/>
            <a:ext cx="10515600" cy="777875"/>
          </a:xfrm>
        </p:spPr>
        <p:txBody>
          <a:bodyPr/>
          <a:lstStyle/>
          <a:p>
            <a:r>
              <a:rPr lang="en-AU" b="1" dirty="0">
                <a:latin typeface="+mn-lt"/>
              </a:rPr>
              <a:t>Leisure Time</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914400"/>
            <a:ext cx="10515600" cy="5381064"/>
          </a:xfrm>
        </p:spPr>
        <p:txBody>
          <a:bodyPr>
            <a:noAutofit/>
          </a:bodyPr>
          <a:lstStyle/>
          <a:p>
            <a:pPr marL="0" indent="0">
              <a:buNone/>
            </a:pPr>
            <a:r>
              <a:rPr lang="en-AU" dirty="0"/>
              <a:t>Leisure and tourism market are becoming increasingly segmented into </a:t>
            </a:r>
          </a:p>
          <a:p>
            <a:r>
              <a:rPr lang="en-AU" dirty="0"/>
              <a:t>those people who have money but are time-poor (the workers); and, </a:t>
            </a:r>
          </a:p>
          <a:p>
            <a:r>
              <a:rPr lang="en-AU" dirty="0"/>
              <a:t>those who have less money but are time-rich (e.g., the retirees)</a:t>
            </a:r>
          </a:p>
          <a:p>
            <a:pPr marL="0" indent="0">
              <a:buNone/>
            </a:pPr>
            <a:endParaRPr lang="en-AU" dirty="0"/>
          </a:p>
          <a:p>
            <a:pPr marL="0" indent="0">
              <a:buNone/>
            </a:pPr>
            <a:r>
              <a:rPr lang="en-AU" dirty="0"/>
              <a:t>The time-poor tourists are likely to:</a:t>
            </a:r>
          </a:p>
          <a:p>
            <a:r>
              <a:rPr lang="en-AU" dirty="0"/>
              <a:t> seek products tailored for a tight schedule to make the most of their limited leisure time. </a:t>
            </a:r>
          </a:p>
          <a:p>
            <a:r>
              <a:rPr lang="en-AU" dirty="0"/>
              <a:t>buy upmarket packages </a:t>
            </a:r>
          </a:p>
          <a:p>
            <a:pPr lvl="1"/>
            <a:r>
              <a:rPr lang="en-AU" sz="2800" dirty="0"/>
              <a:t>	which allow them to be pampered, </a:t>
            </a:r>
          </a:p>
          <a:p>
            <a:pPr lvl="1"/>
            <a:r>
              <a:rPr lang="en-AU" sz="2800" dirty="0"/>
              <a:t>	are exotic and fashionable </a:t>
            </a:r>
          </a:p>
          <a:p>
            <a:pPr lvl="1"/>
            <a:r>
              <a:rPr lang="en-AU" sz="2800" dirty="0"/>
              <a:t>	but are for a shorter period of time.</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48089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296508"/>
            <a:ext cx="10515600" cy="777875"/>
          </a:xfrm>
        </p:spPr>
        <p:txBody>
          <a:bodyPr/>
          <a:lstStyle/>
          <a:p>
            <a:r>
              <a:rPr lang="en-AU" b="1" dirty="0">
                <a:latin typeface="+mn-lt"/>
              </a:rPr>
              <a:t>Leisure Time</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592541" y="988706"/>
            <a:ext cx="11444784" cy="5367644"/>
          </a:xfrm>
        </p:spPr>
        <p:txBody>
          <a:bodyPr>
            <a:noAutofit/>
          </a:bodyPr>
          <a:lstStyle/>
          <a:p>
            <a:pPr marL="0" indent="0">
              <a:buNone/>
            </a:pPr>
            <a:r>
              <a:rPr lang="en-AU" dirty="0"/>
              <a:t>For wealthier retirees, </a:t>
            </a:r>
          </a:p>
          <a:p>
            <a:r>
              <a:rPr lang="en-AU" dirty="0"/>
              <a:t>Their leisure time is abundant and they have an interest in travel and tourism </a:t>
            </a:r>
          </a:p>
          <a:p>
            <a:r>
              <a:rPr lang="en-AU" dirty="0"/>
              <a:t>They are ‘retiring earlier, fitter and with wide leisure interests’ (Clark, 2001: 76). </a:t>
            </a:r>
          </a:p>
          <a:p>
            <a:r>
              <a:rPr lang="en-AU" dirty="0"/>
              <a:t>There is a growing demand for ‘health tourism and wellness activities’ (Sharpley, 2018: 54)</a:t>
            </a:r>
          </a:p>
          <a:p>
            <a:endParaRPr lang="en-AU" dirty="0"/>
          </a:p>
          <a:p>
            <a:r>
              <a:rPr lang="en-AU" dirty="0"/>
              <a:t>In contrast, time-rich tourists who are free of time constraints and with less disposable income may be ‘open to enjoying several holidays each year’, </a:t>
            </a:r>
          </a:p>
          <a:p>
            <a:r>
              <a:rPr lang="en-AU" dirty="0"/>
              <a:t>or extended trips which are inexpensive and more affordable (Clark, 2001: 79). </a:t>
            </a:r>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257775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296508"/>
            <a:ext cx="10515600" cy="777875"/>
          </a:xfrm>
        </p:spPr>
        <p:txBody>
          <a:bodyPr/>
          <a:lstStyle/>
          <a:p>
            <a:r>
              <a:rPr lang="en-AU" b="1" dirty="0">
                <a:latin typeface="+mn-lt"/>
              </a:rPr>
              <a:t>Leisure Time</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180428"/>
            <a:ext cx="10515600" cy="5024429"/>
          </a:xfrm>
        </p:spPr>
        <p:txBody>
          <a:bodyPr>
            <a:noAutofit/>
          </a:bodyPr>
          <a:lstStyle/>
          <a:p>
            <a:r>
              <a:rPr lang="en-AU" dirty="0"/>
              <a:t>Whether or not leisure will increase or decrease, the existence of leisure and associated tourism activities will continue to play an important role in society. </a:t>
            </a:r>
          </a:p>
          <a:p>
            <a:endParaRPr lang="en-AU" dirty="0"/>
          </a:p>
          <a:p>
            <a:pPr marL="0" indent="0">
              <a:buNone/>
            </a:pPr>
            <a:r>
              <a:rPr lang="en-AU" dirty="0"/>
              <a:t>People will seek ways to relax and recharge before returning to work, with work being </a:t>
            </a:r>
          </a:p>
          <a:p>
            <a:pPr lvl="1"/>
            <a:r>
              <a:rPr lang="en-AU" sz="2800" dirty="0"/>
              <a:t>paid or voluntary, </a:t>
            </a:r>
          </a:p>
          <a:p>
            <a:pPr lvl="1"/>
            <a:r>
              <a:rPr lang="en-AU" sz="2800" dirty="0"/>
              <a:t>full-time, part-time, </a:t>
            </a:r>
          </a:p>
          <a:p>
            <a:pPr lvl="1"/>
            <a:r>
              <a:rPr lang="en-AU" sz="2800" dirty="0"/>
              <a:t>casual, sessional, </a:t>
            </a:r>
          </a:p>
          <a:p>
            <a:pPr lvl="1"/>
            <a:r>
              <a:rPr lang="en-AU" sz="2800" dirty="0"/>
              <a:t>based in traditional offices, home-based or a hybrid of locations. </a:t>
            </a:r>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904074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3548</TotalTime>
  <Words>2668</Words>
  <Application>Microsoft Office PowerPoint</Application>
  <PresentationFormat>Widescreen</PresentationFormat>
  <Paragraphs>325</Paragraphs>
  <Slides>32</Slides>
  <Notes>30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Calibri</vt:lpstr>
      <vt:lpstr>Calibri Light</vt:lpstr>
      <vt:lpstr>Office Theme</vt:lpstr>
      <vt:lpstr>PowerPoint Presentation</vt:lpstr>
      <vt:lpstr>Chapter Outline</vt:lpstr>
      <vt:lpstr>Introduction</vt:lpstr>
      <vt:lpstr>Introduction</vt:lpstr>
      <vt:lpstr>Predicting the future</vt:lpstr>
      <vt:lpstr>Leisure Time</vt:lpstr>
      <vt:lpstr>Leisure Time</vt:lpstr>
      <vt:lpstr>Leisure Time</vt:lpstr>
      <vt:lpstr>Leisure Time</vt:lpstr>
      <vt:lpstr>Human nature and future travel</vt:lpstr>
      <vt:lpstr>Human nature and future travel</vt:lpstr>
      <vt:lpstr>Human nature and future travel</vt:lpstr>
      <vt:lpstr>Human nature and future travel</vt:lpstr>
      <vt:lpstr>Globalisation and climate change</vt:lpstr>
      <vt:lpstr>Globalisation and climate change</vt:lpstr>
      <vt:lpstr>Globalisation and climate change</vt:lpstr>
      <vt:lpstr>Globalisation and climate change</vt:lpstr>
      <vt:lpstr>Generational cliques</vt:lpstr>
      <vt:lpstr>Generational cliques</vt:lpstr>
      <vt:lpstr>Generational cliques</vt:lpstr>
      <vt:lpstr>Generational cliques</vt:lpstr>
      <vt:lpstr>Generational cliques</vt:lpstr>
      <vt:lpstr>Collaborative Consumption</vt:lpstr>
      <vt:lpstr>Collaborative Consumption </vt:lpstr>
      <vt:lpstr>Collaborative Consumption </vt:lpstr>
      <vt:lpstr>Collaborative Consumption</vt:lpstr>
      <vt:lpstr>Consumer Activism </vt:lpstr>
      <vt:lpstr>Consumer Activism </vt:lpstr>
      <vt:lpstr>Summary</vt:lpstr>
      <vt:lpstr>Summary</vt:lpstr>
      <vt:lpstr>Summary</vt:lpstr>
      <vt:lpstr>Case Study and Additional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Sally North</dc:creator>
  <cp:lastModifiedBy>Elspeth Frew</cp:lastModifiedBy>
  <cp:revision>205</cp:revision>
  <dcterms:created xsi:type="dcterms:W3CDTF">2016-07-13T11:20:36Z</dcterms:created>
  <dcterms:modified xsi:type="dcterms:W3CDTF">2021-03-08T02:00:38Z</dcterms:modified>
</cp:coreProperties>
</file>